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265" r:id="rId2"/>
    <p:sldId id="257" r:id="rId3"/>
    <p:sldId id="258" r:id="rId4"/>
    <p:sldId id="259" r:id="rId5"/>
    <p:sldId id="261" r:id="rId6"/>
    <p:sldId id="262" r:id="rId7"/>
    <p:sldId id="263" r:id="rId8"/>
    <p:sldId id="264" r:id="rId9"/>
    <p:sldId id="266"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65C71A-CDB3-4506-B0FB-4E45E1D4C74F}" type="datetimeFigureOut">
              <a:rPr lang="tr-TR" smtClean="0"/>
              <a:t>25.10.2017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C87F96-2E23-4CD9-A7E6-D0206BB83EB6}" type="slidenum">
              <a:rPr lang="tr-TR" smtClean="0"/>
              <a:t>‹#›</a:t>
            </a:fld>
            <a:endParaRPr lang="tr-TR"/>
          </a:p>
        </p:txBody>
      </p:sp>
    </p:spTree>
    <p:extLst>
      <p:ext uri="{BB962C8B-B14F-4D97-AF65-F5344CB8AC3E}">
        <p14:creationId xmlns:p14="http://schemas.microsoft.com/office/powerpoint/2010/main" val="119075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9C87F96-2E23-4CD9-A7E6-D0206BB83EB6}" type="slidenum">
              <a:rPr lang="tr-TR" smtClean="0"/>
              <a:t>9</a:t>
            </a:fld>
            <a:endParaRPr lang="tr-TR"/>
          </a:p>
        </p:txBody>
      </p:sp>
    </p:spTree>
    <p:extLst>
      <p:ext uri="{BB962C8B-B14F-4D97-AF65-F5344CB8AC3E}">
        <p14:creationId xmlns:p14="http://schemas.microsoft.com/office/powerpoint/2010/main" val="2833017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A23720DD-5B6D-40BF-8493-A6B52D484E6B}" type="datetimeFigureOut">
              <a:rPr lang="tr-TR" smtClean="0"/>
              <a:t>25.10.2017</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25.10.2017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25.10.2017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A23720DD-5B6D-40BF-8493-A6B52D484E6B}" type="datetimeFigureOut">
              <a:rPr lang="tr-TR" smtClean="0"/>
              <a:t>25.10.2017</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A23720DD-5B6D-40BF-8493-A6B52D484E6B}" type="datetimeFigureOut">
              <a:rPr lang="tr-TR" smtClean="0"/>
              <a:t>25.10.2017</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F302176B-0E47-46AC-8F43-DAB4B8A37D06}" type="slidenum">
              <a:rPr lang="tr-TR" smtClean="0"/>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A23720DD-5B6D-40BF-8493-A6B52D484E6B}" type="datetimeFigureOut">
              <a:rPr lang="tr-TR" smtClean="0"/>
              <a:t>25.10.2017</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A23720DD-5B6D-40BF-8493-A6B52D484E6B}" type="datetimeFigureOut">
              <a:rPr lang="tr-TR" smtClean="0"/>
              <a:t>25.10.2017</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A23720DD-5B6D-40BF-8493-A6B52D484E6B}" type="datetimeFigureOut">
              <a:rPr lang="tr-TR" smtClean="0"/>
              <a:t>25.10.2017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A23720DD-5B6D-40BF-8493-A6B52D484E6B}" type="datetimeFigureOut">
              <a:rPr lang="tr-TR" smtClean="0"/>
              <a:t>25.10.2017</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A23720DD-5B6D-40BF-8493-A6B52D484E6B}" type="datetimeFigureOut">
              <a:rPr lang="tr-TR" smtClean="0"/>
              <a:t>25.10.2017</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A23720DD-5B6D-40BF-8493-A6B52D484E6B}" type="datetimeFigureOut">
              <a:rPr lang="tr-TR" smtClean="0"/>
              <a:t>25.10.2017</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23720DD-5B6D-40BF-8493-A6B52D484E6B}" type="datetimeFigureOut">
              <a:rPr lang="tr-TR" smtClean="0"/>
              <a:t>25.10.2017</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302176B-0E47-46AC-8F43-DAB4B8A37D0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72277" y="15085"/>
            <a:ext cx="8229600" cy="1399032"/>
          </a:xfrm>
        </p:spPr>
        <p:txBody>
          <a:bodyPr>
            <a:noAutofit/>
          </a:bodyPr>
          <a:lstStyle/>
          <a:p>
            <a:pPr algn="ctr"/>
            <a:r>
              <a:rPr lang="tr-TR" sz="9600" dirty="0" smtClean="0"/>
              <a:t>DYNED</a:t>
            </a:r>
            <a:endParaRPr lang="tr-TR" sz="9600" dirty="0"/>
          </a:p>
        </p:txBody>
      </p:sp>
      <p:sp>
        <p:nvSpPr>
          <p:cNvPr id="3" name="İçerik Yer Tutucusu 2"/>
          <p:cNvSpPr>
            <a:spLocks noGrp="1"/>
          </p:cNvSpPr>
          <p:nvPr>
            <p:ph idx="1"/>
          </p:nvPr>
        </p:nvSpPr>
        <p:spPr>
          <a:xfrm>
            <a:off x="455378" y="1395219"/>
            <a:ext cx="9011344" cy="4713387"/>
          </a:xfrm>
        </p:spPr>
        <p:txBody>
          <a:bodyPr>
            <a:normAutofit/>
          </a:bodyPr>
          <a:lstStyle/>
          <a:p>
            <a:pPr marL="0" indent="0" algn="ctr">
              <a:buNone/>
            </a:pPr>
            <a:r>
              <a:rPr lang="tr-T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NASIL </a:t>
            </a:r>
          </a:p>
          <a:p>
            <a:pPr marL="0" indent="0" algn="ctr">
              <a:buNone/>
            </a:pPr>
            <a:r>
              <a:rPr lang="tr-T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BAŞARILI OLURUM?</a:t>
            </a:r>
            <a:endParaRPr lang="tr-TR"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26" name="Picture 2" descr="C:\Users\memur\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867" y="3751912"/>
            <a:ext cx="7632848" cy="248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4796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228998"/>
          </a:xfrm>
        </p:spPr>
        <p:txBody>
          <a:bodyPr>
            <a:normAutofit fontScale="90000"/>
          </a:bodyPr>
          <a:lstStyle/>
          <a:p>
            <a:r>
              <a:rPr lang="tr-TR" dirty="0" smtClean="0">
                <a:solidFill>
                  <a:schemeClr val="accent1">
                    <a:lumMod val="60000"/>
                    <a:lumOff val="40000"/>
                  </a:schemeClr>
                </a:solidFill>
              </a:rPr>
              <a:t>SON İKİ HAFTADAKİ ÇALIŞMA SIKLIĞI</a:t>
            </a:r>
            <a:endParaRPr lang="tr-TR" dirty="0">
              <a:solidFill>
                <a:schemeClr val="accent1">
                  <a:lumMod val="60000"/>
                  <a:lumOff val="40000"/>
                </a:schemeClr>
              </a:solidFill>
            </a:endParaRPr>
          </a:p>
        </p:txBody>
      </p:sp>
      <p:sp>
        <p:nvSpPr>
          <p:cNvPr id="3" name="İçerik Yer Tutucusu 2"/>
          <p:cNvSpPr>
            <a:spLocks noGrp="1"/>
          </p:cNvSpPr>
          <p:nvPr>
            <p:ph idx="1"/>
          </p:nvPr>
        </p:nvSpPr>
        <p:spPr/>
        <p:txBody>
          <a:bodyPr/>
          <a:lstStyle/>
          <a:p>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DYNED ÇALIŞMA SIKLIĞINA VE SÜRESİNE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GÖRE DE </a:t>
            </a: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PUAN VERMEKTEDİR.</a:t>
            </a:r>
          </a:p>
          <a:p>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SON 2 HAFTA İÇİNDE PROGRAM KULLANIM GÜN SAYISI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7 DEN FAZLA İSE </a:t>
            </a:r>
            <a:r>
              <a:rPr lang="tr-TR" dirty="0">
                <a:ln w="18415" cmpd="sng">
                  <a:solidFill>
                    <a:srgbClr val="FFFFFF"/>
                  </a:solidFill>
                  <a:prstDash val="solid"/>
                </a:ln>
                <a:solidFill>
                  <a:srgbClr val="FF0000"/>
                </a:solidFill>
                <a:effectLst>
                  <a:outerShdw blurRad="63500" dir="3600000" algn="tl" rotWithShape="0">
                    <a:srgbClr val="000000">
                      <a:alpha val="70000"/>
                    </a:srgbClr>
                  </a:outerShdw>
                </a:effectLst>
              </a:rPr>
              <a:t>+3</a:t>
            </a:r>
          </a:p>
          <a:p>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5 DEN FAZLA İSE </a:t>
            </a:r>
            <a:r>
              <a:rPr lang="tr-TR" dirty="0">
                <a:ln w="18415" cmpd="sng">
                  <a:solidFill>
                    <a:srgbClr val="FFFFFF"/>
                  </a:solidFill>
                  <a:prstDash val="solid"/>
                </a:ln>
                <a:solidFill>
                  <a:srgbClr val="FF0000"/>
                </a:solidFill>
                <a:effectLst>
                  <a:outerShdw blurRad="63500" dir="3600000" algn="tl" rotWithShape="0">
                    <a:srgbClr val="000000">
                      <a:alpha val="70000"/>
                    </a:srgbClr>
                  </a:outerShdw>
                </a:effectLst>
              </a:rPr>
              <a:t>+1</a:t>
            </a:r>
          </a:p>
          <a:p>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4 DEN AZ İSE </a:t>
            </a:r>
            <a:r>
              <a:rPr lang="tr-TR" dirty="0">
                <a:ln w="18415" cmpd="sng">
                  <a:solidFill>
                    <a:srgbClr val="FFFFFF"/>
                  </a:solidFill>
                  <a:prstDash val="solid"/>
                </a:ln>
                <a:solidFill>
                  <a:srgbClr val="FF0000"/>
                </a:solidFill>
                <a:effectLst>
                  <a:outerShdw blurRad="63500" dir="3600000" algn="tl" rotWithShape="0">
                    <a:srgbClr val="000000">
                      <a:alpha val="70000"/>
                    </a:srgbClr>
                  </a:outerShdw>
                </a:effectLst>
              </a:rPr>
              <a:t>-2</a:t>
            </a: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 PUAN DÜŞECEKTİR.</a:t>
            </a:r>
          </a:p>
        </p:txBody>
      </p:sp>
    </p:spTree>
    <p:extLst>
      <p:ext uri="{BB962C8B-B14F-4D97-AF65-F5344CB8AC3E}">
        <p14:creationId xmlns:p14="http://schemas.microsoft.com/office/powerpoint/2010/main" val="346061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chemeClr val="accent5">
                    <a:lumMod val="60000"/>
                    <a:lumOff val="40000"/>
                  </a:schemeClr>
                </a:solidFill>
              </a:rPr>
              <a:t>SON İKİ HAFTADAKİ ÇALIŞMA SÜRESİ</a:t>
            </a:r>
            <a:endParaRPr lang="tr-TR" dirty="0">
              <a:solidFill>
                <a:schemeClr val="accent5">
                  <a:lumMod val="60000"/>
                  <a:lumOff val="40000"/>
                </a:schemeClr>
              </a:solidFill>
            </a:endParaRPr>
          </a:p>
        </p:txBody>
      </p:sp>
      <p:sp>
        <p:nvSpPr>
          <p:cNvPr id="3" name="İçerik Yer Tutucusu 2"/>
          <p:cNvSpPr>
            <a:spLocks noGrp="1"/>
          </p:cNvSpPr>
          <p:nvPr>
            <p:ph idx="1"/>
          </p:nvPr>
        </p:nvSpPr>
        <p:spPr/>
        <p:txBody>
          <a:bodyPr/>
          <a:lstStyle/>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SON İKİ HAFTADAKİ ÇALIŞMA SÜRESİ(ÇALIŞTIĞI SAAT MİKTARI) İYİ İSE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STANDARDIN ALTINDA İSE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ALACAKTIR.</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SON İKİ HAFTA İÇİNDE 3 SAATTEN (180DK)FAZLA ÇALIŞMIŞSA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AZ İSE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 AKTİF SAATTEN FAZLA İSE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+3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ALACAKTIR.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320636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chemeClr val="accent1">
                    <a:lumMod val="20000"/>
                    <a:lumOff val="80000"/>
                  </a:schemeClr>
                </a:solidFill>
              </a:rPr>
              <a:t>BECERİ SINAVI(MASTERY TEST) SONUÇLARI</a:t>
            </a:r>
            <a:endParaRPr lang="tr-TR" dirty="0">
              <a:solidFill>
                <a:schemeClr val="accent1">
                  <a:lumMod val="20000"/>
                  <a:lumOff val="80000"/>
                </a:schemeClr>
              </a:solidFill>
            </a:endParaRPr>
          </a:p>
        </p:txBody>
      </p:sp>
      <p:sp>
        <p:nvSpPr>
          <p:cNvPr id="3" name="İçerik Yer Tutucusu 2"/>
          <p:cNvSpPr>
            <a:spLocks noGrp="1"/>
          </p:cNvSpPr>
          <p:nvPr>
            <p:ph idx="1"/>
          </p:nvPr>
        </p:nvSpPr>
        <p:spPr>
          <a:xfrm>
            <a:off x="323528" y="1700808"/>
            <a:ext cx="8363272" cy="4754000"/>
          </a:xfrm>
        </p:spPr>
        <p:txBody>
          <a:bodyPr>
            <a:normAutofit fontScale="92500" lnSpcReduction="10000"/>
          </a:bodyPr>
          <a:lstStyle/>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BECERİ SINAVI 2 ÜNİTEDE BİR ÖĞRENCİNİN GİRMEK ZORUNDA OLDUĞU </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ÜNİTELERİN EN AZ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 80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LİK KISMINI TAMAMLADIKTAN SONRA GİREBİLECEKLERİ     SINAVLARDIR.</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SINAVLAR BAŞARILAMAZSA 1 HAFTA AYNI ÜNİTELERE ÇALIŞILARAK TEKRAR       GİRİLİR. </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NOT ORTALAMASI İYİ İSE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DEĞİL İSE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PUAN DÜŞECEKTİR.</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BECERİ SINAVI ORTALAMASI 84 DEN YÜKSEK İSE ÖĞRENCİ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ALACAKTIR.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815218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accent4">
                    <a:lumMod val="60000"/>
                    <a:lumOff val="40000"/>
                  </a:schemeClr>
                </a:solidFill>
              </a:rPr>
              <a:t>TEKRAR CÜMLESİ VE SES KAYDI</a:t>
            </a:r>
          </a:p>
        </p:txBody>
      </p:sp>
      <p:sp>
        <p:nvSpPr>
          <p:cNvPr id="3" name="İçerik Yer Tutucusu 2"/>
          <p:cNvSpPr>
            <a:spLocks noGrp="1"/>
          </p:cNvSpPr>
          <p:nvPr>
            <p:ph idx="1"/>
          </p:nvPr>
        </p:nvSpPr>
        <p:spPr/>
        <p:txBody>
          <a:bodyPr>
            <a:normAutofit fontScale="85000" lnSpcReduction="10000"/>
          </a:bodyPr>
          <a:lstStyle/>
          <a:p>
            <a:pPr algn="just">
              <a:lnSpc>
                <a:spcPct val="150000"/>
              </a:lnSpc>
            </a:pPr>
            <a:r>
              <a:rPr lang="tr-TR" sz="2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DUYULAN KELİME VEYA CÜMLENİN MİKROFON BUTONU İLE KAYDEDİLMESİ VE KULAKLIK BUTONU İLE KAYDEDİLEN SESİN DİNLENMESİ SİSTEM İÇİN ÇOK ÖNEMLİ BİR ÖZELLİKTİR.BU İŞLEM BİRKAÇ DEFA YAPILABİLİR.BU AŞAMADA KENDİ SESİNİ DİNLEYEN ÖĞRENCİ ORJİNALİNİ TEKRAR DİNLEYEREK KENDİSİYLE KARŞILAŞTIRABİLİR YANLIŞI ÖĞRENİP TEKRAR EDEBİLİR VE DOĞRUYU TEKRAR KAYDEDEBİLİR.EĞER ÖĞRENCİNİN BU ÜÇLÜ İŞLEMDEKİ KULLANIM ORANI İYİ İSE </a:t>
            </a:r>
            <a:r>
              <a:rPr lang="tr-TR" sz="26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a:t>
            </a:r>
            <a:r>
              <a:rPr lang="tr-TR" sz="2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DEĞİL İSE </a:t>
            </a:r>
            <a:r>
              <a:rPr lang="tr-TR" sz="26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 </a:t>
            </a:r>
            <a:r>
              <a:rPr lang="tr-TR" sz="2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PUAN ALIR</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859735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3">
                    <a:lumMod val="40000"/>
                    <a:lumOff val="60000"/>
                  </a:schemeClr>
                </a:solidFill>
              </a:rPr>
              <a:t>ANLAMA ALIŞTIRMALARI</a:t>
            </a:r>
            <a:endParaRPr lang="tr-TR" dirty="0">
              <a:solidFill>
                <a:schemeClr val="accent3">
                  <a:lumMod val="40000"/>
                  <a:lumOff val="60000"/>
                </a:schemeClr>
              </a:solidFill>
            </a:endParaRPr>
          </a:p>
        </p:txBody>
      </p:sp>
      <p:sp>
        <p:nvSpPr>
          <p:cNvPr id="3" name="İçerik Yer Tutucusu 2"/>
          <p:cNvSpPr>
            <a:spLocks noGrp="1"/>
          </p:cNvSpPr>
          <p:nvPr>
            <p:ph idx="1"/>
          </p:nvPr>
        </p:nvSpPr>
        <p:spPr>
          <a:xfrm>
            <a:off x="457200" y="1882808"/>
            <a:ext cx="8229600" cy="4572000"/>
          </a:xfrm>
        </p:spPr>
        <p:txBody>
          <a:bodyPr>
            <a:normAutofit/>
          </a:bodyPr>
          <a:lstStyle/>
          <a:p>
            <a:pPr algn="just"/>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ÖĞRENCİLERE PARÇALARIN ARALARINDA VE SONUNDA ANLAMA ALIŞTIRMALARI BULUNMAKTADIR.BU SORULARA DOĞRU CEVAP VERMEK ÇOK ÖNEMLİDİR.ÖĞRENCİNİN ÇOK DİKKATLİ OLMASI GEREKMEKTEDİR.EĞER KONU TAM OLARAK ANLAŞILMAMIŞSA PLAY/PAUSE BUTONUNU DİLEDİĞİ KADAR KULLANARAK SORUYU TAM OLARAK ANLADIKTAN SONRA CEVAP VERMELİDİR.</a:t>
            </a:r>
          </a:p>
          <a:p>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ALIŞTIRMALARIN  DOĞRU OLARAK YAPILMASI DURUMUNDA </a:t>
            </a:r>
            <a:r>
              <a:rPr lang="tr-TR" sz="24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 </a:t>
            </a: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DÜŞÜK OLMASI DURUMUNDA</a:t>
            </a:r>
          </a:p>
          <a:p>
            <a:r>
              <a:rPr lang="tr-TR" sz="24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 -2 </a:t>
            </a: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PUAN ALIR.</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119237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chemeClr val="accent6">
                    <a:lumMod val="60000"/>
                    <a:lumOff val="40000"/>
                  </a:schemeClr>
                </a:solidFill>
              </a:rPr>
              <a:t>TERCÜME VE TEKRAR BUTONU KULLANIMI</a:t>
            </a:r>
            <a:endParaRPr lang="tr-TR" dirty="0">
              <a:solidFill>
                <a:schemeClr val="accent6">
                  <a:lumMod val="60000"/>
                  <a:lumOff val="40000"/>
                </a:schemeClr>
              </a:solidFill>
            </a:endParaRPr>
          </a:p>
        </p:txBody>
      </p:sp>
      <p:sp>
        <p:nvSpPr>
          <p:cNvPr id="3" name="İçerik Yer Tutucusu 2"/>
          <p:cNvSpPr>
            <a:spLocks noGrp="1"/>
          </p:cNvSpPr>
          <p:nvPr>
            <p:ph idx="1"/>
          </p:nvPr>
        </p:nvSpPr>
        <p:spPr/>
        <p:txBody>
          <a:bodyPr/>
          <a:lstStyle/>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 GEREĞİNDEN FAZLA TERCÜME BUTONU KULLANIYORSA PUANI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DÜŞER.</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AYNI ZAMANDA TEKRAR CÜMLESİYLE KIYASLANDIĞINDA GEREĞİNDEN FAZLA ALTYAZI TUŞU (</a:t>
            </a:r>
            <a:r>
              <a:rPr lang="tr-TR" dirty="0" err="1" smtClean="0">
                <a:ln w="18415" cmpd="sng">
                  <a:solidFill>
                    <a:srgbClr val="FFFFFF"/>
                  </a:solidFill>
                  <a:prstDash val="solid"/>
                </a:ln>
                <a:solidFill>
                  <a:srgbClr val="FF0000"/>
                </a:solidFill>
                <a:effectLst>
                  <a:outerShdw blurRad="63500" dir="3600000" algn="tl" rotWithShape="0">
                    <a:srgbClr val="000000">
                      <a:alpha val="70000"/>
                    </a:srgbClr>
                  </a:outerShdw>
                </a:effectLst>
              </a:rPr>
              <a:t>abc</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KULLANIYORSA DA PUANI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DÜŞER.</a:t>
            </a:r>
          </a:p>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 BECERİ SINAVINA GİRMİYORSA PUANI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DÜŞER.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580156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6">
                    <a:lumMod val="60000"/>
                    <a:lumOff val="40000"/>
                  </a:schemeClr>
                </a:solidFill>
              </a:rPr>
              <a:t>DYNED ÖDÜL PUANLAR</a:t>
            </a:r>
            <a:endParaRPr lang="tr-TR" dirty="0">
              <a:solidFill>
                <a:schemeClr val="accent6">
                  <a:lumMod val="60000"/>
                  <a:lumOff val="40000"/>
                </a:schemeClr>
              </a:solidFill>
            </a:endParaRPr>
          </a:p>
        </p:txBody>
      </p:sp>
      <p:sp>
        <p:nvSpPr>
          <p:cNvPr id="3" name="İçerik Yer Tutucusu 2"/>
          <p:cNvSpPr>
            <a:spLocks noGrp="1"/>
          </p:cNvSpPr>
          <p:nvPr>
            <p:ph idx="1"/>
          </p:nvPr>
        </p:nvSpPr>
        <p:spPr>
          <a:xfrm>
            <a:off x="457200" y="1882808"/>
            <a:ext cx="8075240" cy="3850448"/>
          </a:xfrm>
        </p:spPr>
        <p:txBody>
          <a:bodyPr>
            <a:normAutofit fontScale="77500" lnSpcReduction="20000"/>
          </a:bodyPr>
          <a:lstStyle/>
          <a:p>
            <a:pPr algn="just">
              <a:lnSpc>
                <a:spcPct val="120000"/>
              </a:lnSpc>
            </a:pP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DYNED ÖĞRENCİLERİN ACELE ETMEDEN DÜZENLİ BİR BİÇİMDE ANLAYA ANLAYA ÇALIŞMASINI İSTİYOR. İŞİN BAŞI ANLAMAK DAHA DA ÖNEMLİSİ PRATİK YAPMAK VE UYGULAMAK DİYOR.METİNLERİ VE KONUŞMALARI TAM ANLAMADAN VE AKICI BİR ŞEKİLDE KONUŞMADAN GEÇMEMEYİ ÖNERİYOR. PROGRAMA DÜZENLİ BİR ŞEKİLDE DEVAM EDENLERİDE ÖDÜLLENDİRİYOR. SİSTEME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30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VE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50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GÜN DÜZENLİ GİRENLERE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PUAN VERİYOR.SİSTEMİ BU SÜRELERDE KULLANMADIYSA İSE YİNE </a:t>
            </a:r>
            <a:r>
              <a:rPr lang="tr-TR"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-2</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PUANINI ALIYOR.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624589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7494"/>
            <a:ext cx="8424936" cy="2153394"/>
          </a:xfrm>
        </p:spPr>
        <p:txBody>
          <a:bodyPr>
            <a:normAutofit fontScale="90000"/>
          </a:bodyPr>
          <a:lstStyle/>
          <a:p>
            <a:r>
              <a:rPr lang="tr-TR" dirty="0" smtClean="0"/>
              <a:t/>
            </a:r>
            <a:br>
              <a:rPr lang="tr-TR" dirty="0" smtClean="0"/>
            </a:br>
            <a:r>
              <a:rPr lang="tr-TR" dirty="0"/>
              <a:t/>
            </a:r>
            <a:br>
              <a:rPr lang="tr-TR" dirty="0"/>
            </a:br>
            <a:r>
              <a:rPr lang="tr-TR" dirty="0" smtClean="0"/>
              <a:t>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YALOVA İL </a:t>
            </a:r>
            <a:r>
              <a:rPr lang="tr-TR"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MİLLî</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EĞİTİM        </a:t>
            </a: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MÜDÜRLÜĞÜ</a:t>
            </a:r>
            <a:r>
              <a:rPr lang="tr-TR" dirty="0">
                <a:solidFill>
                  <a:schemeClr val="tx2">
                    <a:lumMod val="60000"/>
                    <a:lumOff val="40000"/>
                  </a:schemeClr>
                </a:solidFill>
              </a:rPr>
              <a:t/>
            </a:r>
            <a:br>
              <a:rPr lang="tr-TR" dirty="0">
                <a:solidFill>
                  <a:schemeClr val="tx2">
                    <a:lumMod val="60000"/>
                    <a:lumOff val="40000"/>
                  </a:schemeClr>
                </a:solidFill>
              </a:rPr>
            </a:br>
            <a:endParaRPr lang="tr-TR" dirty="0">
              <a:solidFill>
                <a:schemeClr val="tx2">
                  <a:lumMod val="60000"/>
                  <a:lumOff val="40000"/>
                </a:schemeClr>
              </a:solidFill>
            </a:endParaRPr>
          </a:p>
        </p:txBody>
      </p:sp>
      <p:sp>
        <p:nvSpPr>
          <p:cNvPr id="3" name="İçerik Yer Tutucusu 2"/>
          <p:cNvSpPr>
            <a:spLocks noGrp="1"/>
          </p:cNvSpPr>
          <p:nvPr>
            <p:ph idx="1"/>
          </p:nvPr>
        </p:nvSpPr>
        <p:spPr>
          <a:xfrm>
            <a:off x="457200" y="1860848"/>
            <a:ext cx="8229600" cy="4304456"/>
          </a:xfrm>
        </p:spPr>
        <p:txBody>
          <a:bodyPr>
            <a:normAutofit fontScale="92500" lnSpcReduction="10000"/>
          </a:bodyPr>
          <a:lstStyle/>
          <a:p>
            <a:endParaRPr lang="tr-TR" dirty="0" smtClean="0"/>
          </a:p>
          <a:p>
            <a:pPr marL="0" indent="0">
              <a:buNone/>
            </a:pPr>
            <a:endPar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0" indent="0" algn="ctr">
              <a:buNone/>
            </a:pPr>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TÜM ÖĞRENCİLERİMİZE ÇALIŞMALARINDA                  BAŞARILAR DİLİYORUZ.</a:t>
            </a:r>
          </a:p>
          <a:p>
            <a:pPr marL="0" indent="0">
              <a:buNone/>
            </a:pPr>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p>
          <a:p>
            <a:pPr marL="0" indent="0">
              <a:buNone/>
            </a:pPr>
            <a:endParaRPr lang="tr-TR" dirty="0">
              <a:solidFill>
                <a:srgbClr val="92D050"/>
              </a:solidFill>
            </a:endParaRPr>
          </a:p>
          <a:p>
            <a:pPr marL="0" indent="0">
              <a:buNone/>
            </a:pPr>
            <a:endParaRPr lang="tr-TR" dirty="0" smtClean="0">
              <a:solidFill>
                <a:srgbClr val="92D050"/>
              </a:solidFill>
            </a:endParaRPr>
          </a:p>
          <a:p>
            <a:pPr marL="0" indent="0" algn="ctr">
              <a:buNone/>
            </a:pPr>
            <a:r>
              <a:rPr lang="tr-TR" sz="3900" dirty="0" smtClean="0">
                <a:ln w="18415" cmpd="sng">
                  <a:solidFill>
                    <a:srgbClr val="FFFFFF"/>
                  </a:solidFill>
                  <a:prstDash val="solid"/>
                </a:ln>
                <a:solidFill>
                  <a:srgbClr val="00B050"/>
                </a:solidFill>
                <a:effectLst>
                  <a:outerShdw blurRad="63500" dir="3600000" algn="tl" rotWithShape="0">
                    <a:srgbClr val="000000">
                      <a:alpha val="70000"/>
                    </a:srgbClr>
                  </a:outerShdw>
                </a:effectLst>
              </a:rPr>
              <a:t>BAHAR AKINCI</a:t>
            </a:r>
          </a:p>
          <a:p>
            <a:pPr marL="0" indent="0" algn="ctr">
              <a:buNone/>
            </a:pPr>
            <a:r>
              <a:rPr lang="tr-TR" sz="2200" dirty="0" smtClean="0">
                <a:ln w="18415" cmpd="sng">
                  <a:solidFill>
                    <a:srgbClr val="FFFFFF"/>
                  </a:solidFill>
                  <a:prstDash val="solid"/>
                </a:ln>
                <a:solidFill>
                  <a:srgbClr val="00B050"/>
                </a:solidFill>
                <a:effectLst>
                  <a:outerShdw blurRad="63500" dir="3600000" algn="tl" rotWithShape="0">
                    <a:srgbClr val="000000">
                      <a:alpha val="70000"/>
                    </a:srgbClr>
                  </a:outerShdw>
                </a:effectLst>
              </a:rPr>
              <a:t>YALOVA DYNED İL KOORD.YRD</a:t>
            </a:r>
            <a:r>
              <a:rPr lang="tr-TR" dirty="0" smtClean="0">
                <a:ln w="18415" cmpd="sng">
                  <a:solidFill>
                    <a:srgbClr val="FFFFFF"/>
                  </a:solidFill>
                  <a:prstDash val="solid"/>
                </a:ln>
                <a:solidFill>
                  <a:srgbClr val="00B050"/>
                </a:solidFill>
                <a:effectLst>
                  <a:outerShdw blurRad="63500" dir="3600000" algn="tl" rotWithShape="0">
                    <a:srgbClr val="000000">
                      <a:alpha val="70000"/>
                    </a:srgbClr>
                  </a:outerShdw>
                </a:effectLst>
              </a:rPr>
              <a:t>.</a:t>
            </a:r>
            <a:endParaRPr lang="tr-TR" dirty="0">
              <a:ln w="18415" cmpd="sng">
                <a:solidFill>
                  <a:srgbClr val="FFFFFF"/>
                </a:solidFill>
                <a:prstDash val="solid"/>
              </a:ln>
              <a:solidFill>
                <a:srgbClr val="00B050"/>
              </a:solidFill>
              <a:effectLst>
                <a:outerShdw blurRad="63500" dir="3600000" algn="tl" rotWithShape="0">
                  <a:srgbClr val="000000">
                    <a:alpha val="70000"/>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620688"/>
            <a:ext cx="2842983" cy="1872208"/>
          </a:xfrm>
          <a:prstGeom prst="rect">
            <a:avLst/>
          </a:prstGeom>
          <a:solidFill>
            <a:schemeClr val="accent1">
              <a:alpha val="52000"/>
            </a:schemeClr>
          </a:solidFill>
          <a:ln>
            <a:gradFill>
              <a:gsLst>
                <a:gs pos="13000">
                  <a:schemeClr val="accent1">
                    <a:alpha val="73000"/>
                    <a:lumMod val="94000"/>
                    <a:lumOff val="6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reflection blurRad="88900" endPos="0" dist="50800" dir="5400000" sy="-100000" algn="bl" rotWithShape="0"/>
            <a:softEdge rad="88900"/>
          </a:effectLst>
          <a:extLst/>
        </p:spPr>
      </p:pic>
    </p:spTree>
    <p:extLst>
      <p:ext uri="{BB962C8B-B14F-4D97-AF65-F5344CB8AC3E}">
        <p14:creationId xmlns:p14="http://schemas.microsoft.com/office/powerpoint/2010/main" val="41570150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234</TotalTime>
  <Words>403</Words>
  <Application>Microsoft Office PowerPoint</Application>
  <PresentationFormat>Ekran Gösterisi (4:3)</PresentationFormat>
  <Paragraphs>43</Paragraphs>
  <Slides>9</Slides>
  <Notes>1</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Canlı</vt:lpstr>
      <vt:lpstr>DYNED</vt:lpstr>
      <vt:lpstr>SON İKİ HAFTADAKİ ÇALIŞMA SIKLIĞI</vt:lpstr>
      <vt:lpstr>SON İKİ HAFTADAKİ ÇALIŞMA SÜRESİ</vt:lpstr>
      <vt:lpstr>BECERİ SINAVI(MASTERY TEST) SONUÇLARI</vt:lpstr>
      <vt:lpstr>TEKRAR CÜMLESİ VE SES KAYDI</vt:lpstr>
      <vt:lpstr>ANLAMA ALIŞTIRMALARI</vt:lpstr>
      <vt:lpstr>TERCÜME VE TEKRAR BUTONU KULLANIMI</vt:lpstr>
      <vt:lpstr>DYNED ÖDÜL PUANLAR</vt:lpstr>
      <vt:lpstr>                   YALOVA İL MİLLî EĞİTİM                                   MÜDÜRLÜĞÜ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xx</dc:creator>
  <cp:lastModifiedBy>Pc</cp:lastModifiedBy>
  <cp:revision>28</cp:revision>
  <dcterms:created xsi:type="dcterms:W3CDTF">2017-10-16T07:30:05Z</dcterms:created>
  <dcterms:modified xsi:type="dcterms:W3CDTF">2017-10-25T09:06:16Z</dcterms:modified>
</cp:coreProperties>
</file>