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74" r:id="rId2"/>
    <p:sldId id="256" r:id="rId3"/>
    <p:sldId id="257" r:id="rId4"/>
    <p:sldId id="258" r:id="rId5"/>
    <p:sldId id="259" r:id="rId6"/>
    <p:sldId id="260" r:id="rId7"/>
    <p:sldId id="261" r:id="rId8"/>
    <p:sldId id="262" r:id="rId9"/>
    <p:sldId id="263" r:id="rId10"/>
    <p:sldId id="264" r:id="rId11"/>
    <p:sldId id="265" r:id="rId12"/>
    <p:sldId id="266" r:id="rId13"/>
    <p:sldId id="267" r:id="rId14"/>
    <p:sldId id="271" r:id="rId15"/>
    <p:sldId id="268" r:id="rId16"/>
    <p:sldId id="269" r:id="rId17"/>
    <p:sldId id="270" r:id="rId18"/>
    <p:sldId id="272" r:id="rId19"/>
    <p:sldId id="273" r:id="rId20"/>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385" autoAdjust="0"/>
    <p:restoredTop sz="94660"/>
  </p:normalViewPr>
  <p:slideViewPr>
    <p:cSldViewPr>
      <p:cViewPr varScale="1">
        <p:scale>
          <a:sx n="103" d="100"/>
          <a:sy n="103" d="100"/>
        </p:scale>
        <p:origin x="-21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A23720DD-5B6D-40BF-8493-A6B52D484E6B}" type="datetimeFigureOut">
              <a:rPr lang="tr-TR" smtClean="0"/>
              <a:t>25.10.2017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A23720DD-5B6D-40BF-8493-A6B52D484E6B}" type="datetimeFigureOut">
              <a:rPr lang="tr-TR" smtClean="0"/>
              <a:t>25.10.2017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A23720DD-5B6D-40BF-8493-A6B52D484E6B}" type="datetimeFigureOut">
              <a:rPr lang="tr-TR" smtClean="0"/>
              <a:t>25.10.2017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A23720DD-5B6D-40BF-8493-A6B52D484E6B}" type="datetimeFigureOut">
              <a:rPr lang="tr-TR" smtClean="0"/>
              <a:t>25.10.2017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
        <p:nvSpPr>
          <p:cNvPr id="7" name="Title 6"/>
          <p:cNvSpPr>
            <a:spLocks noGrp="1"/>
          </p:cNvSpPr>
          <p:nvPr>
            <p:ph type="title"/>
          </p:nvPr>
        </p:nvSpPr>
        <p:spPr/>
        <p:txBody>
          <a:bodyPr/>
          <a:lstStyle/>
          <a:p>
            <a:r>
              <a:rPr lang="tr-TR" smtClean="0"/>
              <a:t>Asıl başlık stili için tıklatın</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A23720DD-5B6D-40BF-8493-A6B52D484E6B}" type="datetimeFigureOut">
              <a:rPr lang="tr-TR" smtClean="0"/>
              <a:t>25.10.2017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5" name="Date Placeholder 4"/>
          <p:cNvSpPr>
            <a:spLocks noGrp="1"/>
          </p:cNvSpPr>
          <p:nvPr>
            <p:ph type="dt" sz="half" idx="10"/>
          </p:nvPr>
        </p:nvSpPr>
        <p:spPr/>
        <p:txBody>
          <a:bodyPr/>
          <a:lstStyle/>
          <a:p>
            <a:fld id="{A23720DD-5B6D-40BF-8493-A6B52D484E6B}" type="datetimeFigureOut">
              <a:rPr lang="tr-TR" smtClean="0"/>
              <a:t>25.10.2017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t>‹#›</a:t>
            </a:fld>
            <a:endParaRPr lang="tr-TR"/>
          </a:p>
        </p:txBody>
      </p:sp>
      <p:sp>
        <p:nvSpPr>
          <p:cNvPr id="9" name="Content Placeholder 8"/>
          <p:cNvSpPr>
            <a:spLocks noGrp="1"/>
          </p:cNvSpPr>
          <p:nvPr>
            <p:ph sz="quarter" idx="13"/>
          </p:nvPr>
        </p:nvSpPr>
        <p:spPr>
          <a:xfrm>
            <a:off x="676655" y="2679192"/>
            <a:ext cx="3822192" cy="34472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A23720DD-5B6D-40BF-8493-A6B52D484E6B}" type="datetimeFigureOut">
              <a:rPr lang="tr-TR" smtClean="0"/>
              <a:t>25.10.2017</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Date Placeholder 2"/>
          <p:cNvSpPr>
            <a:spLocks noGrp="1"/>
          </p:cNvSpPr>
          <p:nvPr>
            <p:ph type="dt" sz="half" idx="10"/>
          </p:nvPr>
        </p:nvSpPr>
        <p:spPr/>
        <p:txBody>
          <a:bodyPr/>
          <a:lstStyle/>
          <a:p>
            <a:fld id="{A23720DD-5B6D-40BF-8493-A6B52D484E6B}" type="datetimeFigureOut">
              <a:rPr lang="tr-TR" smtClean="0"/>
              <a:t>25.10.2017</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A23720DD-5B6D-40BF-8493-A6B52D484E6B}" type="datetimeFigureOut">
              <a:rPr lang="tr-TR" smtClean="0"/>
              <a:t>25.10.2017</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A23720DD-5B6D-40BF-8493-A6B52D484E6B}" type="datetimeFigureOut">
              <a:rPr lang="tr-TR" smtClean="0"/>
              <a:t>25.10.2017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t>‹#›</a:t>
            </a:fld>
            <a:endParaRPr lang="tr-TR"/>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tr-TR" smtClean="0"/>
              <a:t>Asıl başlık stili için tıklatın</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A23720DD-5B6D-40BF-8493-A6B52D484E6B}" type="datetimeFigureOut">
              <a:rPr lang="tr-TR" smtClean="0"/>
              <a:t>25.10.2017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t>‹#›</a:t>
            </a:fld>
            <a:endParaRPr lang="tr-TR"/>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tr-TR" smtClean="0"/>
              <a:t>Asıl başlık stili için tıklatın</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A23720DD-5B6D-40BF-8493-A6B52D484E6B}" type="datetimeFigureOut">
              <a:rPr lang="tr-TR" smtClean="0"/>
              <a:t>25.10.2017</a:t>
            </a:fld>
            <a:endParaRPr lang="tr-TR"/>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tr-TR"/>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F302176B-0E47-46AC-8F43-DAB4B8A37D06}" type="slidenum">
              <a:rPr lang="tr-TR" smtClean="0"/>
              <a:t>‹#›</a:t>
            </a:fld>
            <a:endParaRPr lang="tr-TR"/>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23528" y="4377184"/>
            <a:ext cx="8568952" cy="2220167"/>
          </a:xfrm>
        </p:spPr>
        <p:txBody>
          <a:bodyPr>
            <a:noAutofit/>
          </a:bodyPr>
          <a:lstStyle/>
          <a:p>
            <a:pPr marL="0" indent="0" algn="ctr">
              <a:buNone/>
            </a:pPr>
            <a:r>
              <a:rPr lang="tr-TR" sz="4800" b="1" dirty="0" smtClean="0">
                <a:solidFill>
                  <a:schemeClr val="tx2">
                    <a:lumMod val="75000"/>
                  </a:schemeClr>
                </a:solidFill>
              </a:rPr>
              <a:t>YALOVA </a:t>
            </a:r>
          </a:p>
          <a:p>
            <a:pPr marL="0" indent="0" algn="ctr">
              <a:buNone/>
            </a:pPr>
            <a:r>
              <a:rPr lang="tr-TR" sz="4800" b="1" dirty="0" smtClean="0">
                <a:solidFill>
                  <a:schemeClr val="tx2">
                    <a:lumMod val="75000"/>
                  </a:schemeClr>
                </a:solidFill>
              </a:rPr>
              <a:t>İL </a:t>
            </a:r>
            <a:r>
              <a:rPr lang="tr-TR" sz="4800" b="1" dirty="0" err="1" smtClean="0">
                <a:solidFill>
                  <a:schemeClr val="tx2">
                    <a:lumMod val="75000"/>
                  </a:schemeClr>
                </a:solidFill>
              </a:rPr>
              <a:t>MİLLî</a:t>
            </a:r>
            <a:r>
              <a:rPr lang="tr-TR" sz="4800" b="1" dirty="0" smtClean="0">
                <a:solidFill>
                  <a:schemeClr val="tx2">
                    <a:lumMod val="75000"/>
                  </a:schemeClr>
                </a:solidFill>
              </a:rPr>
              <a:t> </a:t>
            </a:r>
            <a:r>
              <a:rPr lang="tr-TR" sz="4800" b="1" dirty="0" smtClean="0">
                <a:solidFill>
                  <a:schemeClr val="tx2">
                    <a:lumMod val="75000"/>
                  </a:schemeClr>
                </a:solidFill>
              </a:rPr>
              <a:t>EĞİTİM MÜDÜRLÜĞÜ   </a:t>
            </a:r>
            <a:endParaRPr lang="tr-TR" sz="4800" b="1" dirty="0">
              <a:solidFill>
                <a:schemeClr val="tx2">
                  <a:lumMod val="75000"/>
                </a:schemeClr>
              </a:solidFill>
            </a:endParaRPr>
          </a:p>
        </p:txBody>
      </p:sp>
      <p:sp>
        <p:nvSpPr>
          <p:cNvPr id="2" name="Başlık 1"/>
          <p:cNvSpPr>
            <a:spLocks noGrp="1"/>
          </p:cNvSpPr>
          <p:nvPr>
            <p:ph type="title"/>
          </p:nvPr>
        </p:nvSpPr>
        <p:spPr>
          <a:xfrm>
            <a:off x="457200" y="332656"/>
            <a:ext cx="7715200" cy="3888432"/>
          </a:xfrm>
        </p:spPr>
        <p:txBody>
          <a:bodyPr>
            <a:normAutofit fontScale="90000"/>
          </a:bodyPr>
          <a:lstStyle/>
          <a:p>
            <a:r>
              <a:rPr lang="tr-TR" dirty="0" smtClean="0"/>
              <a:t/>
            </a:r>
            <a:br>
              <a:rPr lang="tr-TR" dirty="0" smtClean="0"/>
            </a:br>
            <a:r>
              <a:rPr lang="tr-TR" dirty="0"/>
              <a:t/>
            </a:r>
            <a:br>
              <a:rPr lang="tr-TR" dirty="0"/>
            </a:br>
            <a:r>
              <a:rPr lang="tr-TR" dirty="0" smtClean="0"/>
              <a:t/>
            </a:r>
            <a:br>
              <a:rPr lang="tr-TR" dirty="0" smtClean="0"/>
            </a:br>
            <a:r>
              <a:rPr lang="tr-TR" dirty="0"/>
              <a:t/>
            </a:r>
            <a:br>
              <a:rPr lang="tr-TR" dirty="0"/>
            </a:br>
            <a:r>
              <a:rPr lang="tr-TR" dirty="0" smtClean="0"/>
              <a:t>    </a:t>
            </a:r>
            <a:br>
              <a:rPr lang="tr-TR" dirty="0" smtClean="0"/>
            </a:br>
            <a:r>
              <a:rPr lang="tr-TR" dirty="0"/>
              <a:t> </a:t>
            </a:r>
            <a:r>
              <a:rPr lang="tr-TR" dirty="0" smtClean="0"/>
              <a:t>              </a:t>
            </a:r>
            <a:r>
              <a:rPr lang="tr-TR" b="1" dirty="0" smtClean="0">
                <a:solidFill>
                  <a:schemeClr val="accent3">
                    <a:lumMod val="75000"/>
                  </a:schemeClr>
                </a:solidFill>
              </a:rPr>
              <a:t>2017</a:t>
            </a:r>
            <a:endParaRPr lang="tr-TR" b="1" dirty="0">
              <a:solidFill>
                <a:schemeClr val="accent3">
                  <a:lumMod val="75000"/>
                </a:schemeClr>
              </a:solidFill>
            </a:endParaRPr>
          </a:p>
        </p:txBody>
      </p:sp>
      <p:pic>
        <p:nvPicPr>
          <p:cNvPr id="1026" name="Picture 2" descr="C:\Users\memur\Desktop\english.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332656"/>
            <a:ext cx="8496944" cy="3024336"/>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Users\memur\Desktop\logo-dyned-nuevo.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67544" y="3501008"/>
            <a:ext cx="4176464" cy="93610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807775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fontScale="92500"/>
          </a:bodyPr>
          <a:lstStyle/>
          <a:p>
            <a:r>
              <a:rPr lang="tr-TR" dirty="0" smtClean="0">
                <a:solidFill>
                  <a:srgbClr val="FF0000"/>
                </a:solidFill>
              </a:rPr>
              <a:t>http</a:t>
            </a:r>
            <a:r>
              <a:rPr lang="tr-TR" dirty="0">
                <a:solidFill>
                  <a:srgbClr val="FF0000"/>
                </a:solidFill>
              </a:rPr>
              <a:t>://dynedkayityonetimisistemi.meb.gov.tr</a:t>
            </a:r>
          </a:p>
          <a:p>
            <a:pPr marL="0" indent="0">
              <a:buNone/>
            </a:pPr>
            <a:r>
              <a:rPr lang="tr-TR" dirty="0" smtClean="0"/>
              <a:t>   Okul </a:t>
            </a:r>
            <a:r>
              <a:rPr lang="tr-TR" dirty="0"/>
              <a:t>Yöneticilerinin kendi okullarında</a:t>
            </a:r>
          </a:p>
          <a:p>
            <a:pPr marL="0" indent="0">
              <a:buNone/>
            </a:pPr>
            <a:r>
              <a:rPr lang="tr-TR" dirty="0" smtClean="0"/>
              <a:t>   sınıfları </a:t>
            </a:r>
            <a:r>
              <a:rPr lang="tr-TR" dirty="0"/>
              <a:t>kurmaları ve sınıf öğretmenlerini tayin </a:t>
            </a:r>
            <a:r>
              <a:rPr lang="tr-TR" dirty="0" smtClean="0"/>
              <a:t>     etmeleri</a:t>
            </a:r>
            <a:r>
              <a:rPr lang="tr-TR" dirty="0"/>
              <a:t>,</a:t>
            </a:r>
          </a:p>
          <a:p>
            <a:r>
              <a:rPr lang="tr-TR" dirty="0"/>
              <a:t>sınıf bilgilerini güncellemeleri,</a:t>
            </a:r>
          </a:p>
          <a:p>
            <a:r>
              <a:rPr lang="tr-TR" dirty="0"/>
              <a:t>sınıfa yeni öğrenci kaydetmeleri,</a:t>
            </a:r>
          </a:p>
          <a:p>
            <a:r>
              <a:rPr lang="tr-TR" dirty="0"/>
              <a:t>öğrencileri sınıflar arasında nakletmeleri,</a:t>
            </a:r>
          </a:p>
          <a:p>
            <a:r>
              <a:rPr lang="tr-TR" dirty="0"/>
              <a:t>öğrenci bilgilerini </a:t>
            </a:r>
            <a:r>
              <a:rPr lang="tr-TR" dirty="0" smtClean="0"/>
              <a:t>güncellemeleri,</a:t>
            </a:r>
            <a:endParaRPr lang="tr-TR" dirty="0"/>
          </a:p>
          <a:p>
            <a:r>
              <a:rPr lang="tr-TR" dirty="0"/>
              <a:t>gereksiz ve sınıfların </a:t>
            </a:r>
            <a:r>
              <a:rPr lang="tr-TR" dirty="0" smtClean="0"/>
              <a:t>silinmesi için </a:t>
            </a:r>
            <a:r>
              <a:rPr lang="tr-TR" dirty="0"/>
              <a:t>kullanılır.</a:t>
            </a:r>
          </a:p>
        </p:txBody>
      </p:sp>
      <p:sp>
        <p:nvSpPr>
          <p:cNvPr id="2" name="Başlık 1"/>
          <p:cNvSpPr>
            <a:spLocks noGrp="1"/>
          </p:cNvSpPr>
          <p:nvPr>
            <p:ph type="title"/>
          </p:nvPr>
        </p:nvSpPr>
        <p:spPr/>
        <p:txBody>
          <a:bodyPr/>
          <a:lstStyle/>
          <a:p>
            <a:r>
              <a:rPr lang="tr-TR" dirty="0">
                <a:solidFill>
                  <a:schemeClr val="tx2">
                    <a:lumMod val="75000"/>
                  </a:schemeClr>
                </a:solidFill>
              </a:rPr>
              <a:t>DynEd Kayıt Yönetimi Sistemi</a:t>
            </a:r>
          </a:p>
        </p:txBody>
      </p:sp>
    </p:spTree>
    <p:extLst>
      <p:ext uri="{BB962C8B-B14F-4D97-AF65-F5344CB8AC3E}">
        <p14:creationId xmlns:p14="http://schemas.microsoft.com/office/powerpoint/2010/main" val="411299283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fontScale="92500"/>
          </a:bodyPr>
          <a:lstStyle/>
          <a:p>
            <a:r>
              <a:rPr lang="tr-TR" dirty="0" smtClean="0"/>
              <a:t>Tamamen </a:t>
            </a:r>
            <a:r>
              <a:rPr lang="tr-TR" dirty="0"/>
              <a:t>ücretsizdir. (Hibe)</a:t>
            </a:r>
          </a:p>
          <a:p>
            <a:r>
              <a:rPr lang="tr-TR" dirty="0" smtClean="0"/>
              <a:t>Ücretsiz </a:t>
            </a:r>
            <a:r>
              <a:rPr lang="tr-TR" dirty="0"/>
              <a:t>teknik </a:t>
            </a:r>
            <a:r>
              <a:rPr lang="tr-TR" dirty="0" smtClean="0"/>
              <a:t>destek hizmeti</a:t>
            </a:r>
            <a:endParaRPr lang="tr-TR" dirty="0"/>
          </a:p>
          <a:p>
            <a:r>
              <a:rPr lang="tr-TR" dirty="0" smtClean="0"/>
              <a:t>Sürekli güncelleme imkanı</a:t>
            </a:r>
            <a:endParaRPr lang="tr-TR" dirty="0"/>
          </a:p>
          <a:p>
            <a:r>
              <a:rPr lang="tr-TR" dirty="0" smtClean="0"/>
              <a:t>Geniş </a:t>
            </a:r>
            <a:r>
              <a:rPr lang="tr-TR" dirty="0"/>
              <a:t>anlatım ve kullanım kılavuzu imkanlarına sahiptir.</a:t>
            </a:r>
          </a:p>
          <a:p>
            <a:r>
              <a:rPr lang="tr-TR" dirty="0"/>
              <a:t>Çevrimiçi ve çevrimdışı (2 hafta) kullanılabilir.</a:t>
            </a:r>
          </a:p>
          <a:p>
            <a:r>
              <a:rPr lang="tr-TR" dirty="0"/>
              <a:t>İstenilen yerde ve zamanda çalışma imkanı sunar.</a:t>
            </a:r>
          </a:p>
          <a:p>
            <a:r>
              <a:rPr lang="tr-TR" dirty="0"/>
              <a:t>Öğrencinin cevaplarına göre soruların zorluk derecesini ayarlar.</a:t>
            </a:r>
          </a:p>
          <a:p>
            <a:endParaRPr lang="tr-TR" dirty="0"/>
          </a:p>
        </p:txBody>
      </p:sp>
      <p:sp>
        <p:nvSpPr>
          <p:cNvPr id="2" name="Başlık 1"/>
          <p:cNvSpPr>
            <a:spLocks noGrp="1"/>
          </p:cNvSpPr>
          <p:nvPr>
            <p:ph type="title"/>
          </p:nvPr>
        </p:nvSpPr>
        <p:spPr/>
        <p:txBody>
          <a:bodyPr>
            <a:normAutofit fontScale="90000"/>
          </a:bodyPr>
          <a:lstStyle/>
          <a:p>
            <a:r>
              <a:rPr lang="tr-TR" dirty="0" smtClean="0"/>
              <a:t/>
            </a:r>
            <a:br>
              <a:rPr lang="tr-TR" dirty="0" smtClean="0"/>
            </a:br>
            <a:r>
              <a:rPr lang="tr-TR" dirty="0" smtClean="0">
                <a:solidFill>
                  <a:srgbClr val="C00000"/>
                </a:solidFill>
              </a:rPr>
              <a:t>DİĞER PROGRAMLARDAN </a:t>
            </a:r>
            <a:r>
              <a:rPr lang="tr-TR" dirty="0">
                <a:solidFill>
                  <a:srgbClr val="C00000"/>
                </a:solidFill>
              </a:rPr>
              <a:t>FARKI NEDİR</a:t>
            </a:r>
            <a:r>
              <a:rPr lang="tr-TR" dirty="0"/>
              <a:t>?</a:t>
            </a:r>
            <a:br>
              <a:rPr lang="tr-TR" dirty="0"/>
            </a:br>
            <a:endParaRPr lang="tr-TR" dirty="0"/>
          </a:p>
        </p:txBody>
      </p:sp>
    </p:spTree>
    <p:extLst>
      <p:ext uri="{BB962C8B-B14F-4D97-AF65-F5344CB8AC3E}">
        <p14:creationId xmlns:p14="http://schemas.microsoft.com/office/powerpoint/2010/main" val="195564229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r>
              <a:rPr lang="tr-TR" dirty="0"/>
              <a:t>DynEd programlarına özgü bir özellik olan Düzey </a:t>
            </a:r>
            <a:r>
              <a:rPr lang="tr-TR" dirty="0" smtClean="0"/>
              <a:t>Ayarlama TM </a:t>
            </a:r>
            <a:r>
              <a:rPr lang="tr-TR" dirty="0"/>
              <a:t>(ShufflerTM) sistemi, yazılımın hızını ve zorluk derecesini kullanıcının çalıştığı konudaki becerisine göre ayarlamaktadır. Bu özellik sayesinde kullanıcıların gereksinimleri yazılım tarafından bire bir karşılanmakta ve her kullanıcının kendi hedefine yönelik çalışması sayesinde daha kısa zamanda başarı elde edilmektedir.</a:t>
            </a:r>
          </a:p>
        </p:txBody>
      </p:sp>
      <p:sp>
        <p:nvSpPr>
          <p:cNvPr id="2" name="Başlık 1"/>
          <p:cNvSpPr>
            <a:spLocks noGrp="1"/>
          </p:cNvSpPr>
          <p:nvPr>
            <p:ph type="title"/>
          </p:nvPr>
        </p:nvSpPr>
        <p:spPr/>
        <p:txBody>
          <a:bodyPr/>
          <a:lstStyle/>
          <a:p>
            <a:r>
              <a:rPr lang="tr-TR" dirty="0" smtClean="0">
                <a:solidFill>
                  <a:srgbClr val="C00000"/>
                </a:solidFill>
              </a:rPr>
              <a:t>DYNED DESTEK YAZILIMLARI</a:t>
            </a:r>
            <a:endParaRPr lang="tr-TR" dirty="0">
              <a:solidFill>
                <a:srgbClr val="C00000"/>
              </a:solidFill>
            </a:endParaRPr>
          </a:p>
        </p:txBody>
      </p:sp>
    </p:spTree>
    <p:extLst>
      <p:ext uri="{BB962C8B-B14F-4D97-AF65-F5344CB8AC3E}">
        <p14:creationId xmlns:p14="http://schemas.microsoft.com/office/powerpoint/2010/main" val="371298492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lnSpcReduction="10000"/>
          </a:bodyPr>
          <a:lstStyle/>
          <a:p>
            <a:pPr algn="just"/>
            <a:r>
              <a:rPr lang="tr-TR" dirty="0"/>
              <a:t>Kullanıcıların çalışmaları sırasında </a:t>
            </a:r>
            <a:r>
              <a:rPr lang="tr-TR" dirty="0" err="1"/>
              <a:t>DynEd’in</a:t>
            </a:r>
            <a:r>
              <a:rPr lang="tr-TR" dirty="0"/>
              <a:t> Kayıt Yöneticisi (Records Manager) sistemi ile kullanıcıların çalışma ve davranışlarının adım adım </a:t>
            </a:r>
            <a:r>
              <a:rPr lang="tr-TR" dirty="0" smtClean="0"/>
              <a:t>izlenmesi, Kullanıcıların </a:t>
            </a:r>
            <a:r>
              <a:rPr lang="tr-TR" dirty="0"/>
              <a:t>kendi çalışmalarını </a:t>
            </a:r>
            <a:r>
              <a:rPr lang="tr-TR" dirty="0" smtClean="0"/>
              <a:t>denetleyebilmeleri, Kullanıcıların </a:t>
            </a:r>
            <a:r>
              <a:rPr lang="tr-TR" dirty="0"/>
              <a:t>daha başarılı olabilmeleri için eğitmenler tarafından kontrol edilmesi ve </a:t>
            </a:r>
            <a:r>
              <a:rPr lang="tr-TR" dirty="0" smtClean="0"/>
              <a:t>yönlendirilmesi, Kullanıcıların </a:t>
            </a:r>
            <a:r>
              <a:rPr lang="tr-TR" dirty="0"/>
              <a:t>birey veya sınıf olarak yaptıkları çalışmalar hakkında rakamsal tablolar ve yazılı raporların otomatik olarak hazırlanması sağlanmaktadır.</a:t>
            </a:r>
          </a:p>
        </p:txBody>
      </p:sp>
      <p:sp>
        <p:nvSpPr>
          <p:cNvPr id="2" name="Başlık 1"/>
          <p:cNvSpPr>
            <a:spLocks noGrp="1"/>
          </p:cNvSpPr>
          <p:nvPr>
            <p:ph type="title"/>
          </p:nvPr>
        </p:nvSpPr>
        <p:spPr/>
        <p:txBody>
          <a:bodyPr/>
          <a:lstStyle/>
          <a:p>
            <a:r>
              <a:rPr lang="tr-TR" dirty="0" smtClean="0">
                <a:solidFill>
                  <a:srgbClr val="C00000"/>
                </a:solidFill>
              </a:rPr>
              <a:t>RECORDS MANAGER</a:t>
            </a:r>
            <a:endParaRPr lang="tr-TR" dirty="0">
              <a:solidFill>
                <a:srgbClr val="C00000"/>
              </a:solidFill>
            </a:endParaRPr>
          </a:p>
        </p:txBody>
      </p:sp>
    </p:spTree>
    <p:extLst>
      <p:ext uri="{BB962C8B-B14F-4D97-AF65-F5344CB8AC3E}">
        <p14:creationId xmlns:p14="http://schemas.microsoft.com/office/powerpoint/2010/main" val="175882576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lnSpcReduction="10000"/>
          </a:bodyPr>
          <a:lstStyle/>
          <a:p>
            <a:pPr algn="just"/>
            <a:r>
              <a:rPr lang="tr-TR" dirty="0"/>
              <a:t>Eğitmenler, Kayıt Yöneticisi ile kullanıcıların çalışmalarını izleyebilirler ve kullanıcıların Çalışma Kayıtları bölümünde gördüklerine ilave olarak; çalışmaları sırasındaki davranışlarını (tekrar, altyazı veya tercüme kullanımı, mikrofon ve kulaklık kullanımı, sözlük kullanımı, kendi sesini dinleme ve konuşmasının anlaşılırlığı) ve en son ne zaman çalıştıklarını görebilirler. Ayrıca sınıf ortalamalarına göre kullanıcıların durumunu inceleyebilir, sınıflar ve kullanıcılar hakkında yazılı rapor alabilirler.</a:t>
            </a:r>
          </a:p>
        </p:txBody>
      </p:sp>
      <p:sp>
        <p:nvSpPr>
          <p:cNvPr id="2" name="Başlık 1"/>
          <p:cNvSpPr>
            <a:spLocks noGrp="1"/>
          </p:cNvSpPr>
          <p:nvPr>
            <p:ph type="title"/>
          </p:nvPr>
        </p:nvSpPr>
        <p:spPr/>
        <p:txBody>
          <a:bodyPr/>
          <a:lstStyle/>
          <a:p>
            <a:r>
              <a:rPr lang="tr-TR" sz="6500" dirty="0">
                <a:solidFill>
                  <a:srgbClr val="04617B"/>
                </a:solidFill>
              </a:rPr>
              <a:t>DynEd</a:t>
            </a:r>
            <a:endParaRPr lang="tr-TR" dirty="0"/>
          </a:p>
        </p:txBody>
      </p:sp>
    </p:spTree>
    <p:extLst>
      <p:ext uri="{BB962C8B-B14F-4D97-AF65-F5344CB8AC3E}">
        <p14:creationId xmlns:p14="http://schemas.microsoft.com/office/powerpoint/2010/main" val="244214782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fontScale="92500" lnSpcReduction="10000"/>
          </a:bodyPr>
          <a:lstStyle/>
          <a:p>
            <a:pPr algn="just"/>
            <a:r>
              <a:rPr lang="tr-TR" dirty="0"/>
              <a:t>Tamamlama Yüzdesi (Completion Percentage) ile öğrencinin her dersi tanımlanan öğrenme hedefine oranlı olarak ne kadar tamamladığı izlenmektedir. Bu sistem sayesinde beceri kazanmak için gerekli olan tekrarlar yeterince yaptırılmaktadır. Kullanıcılar, eğitmenleri tarafından belirlenen tamamlama yüzdesine erişmeden beceri sınavlarına giremezler. Beceri Sınavları ile kullanıcıların çalıştıkları konularda ilerlemeleri ve başarıları bilgisayar tarafından değerlendirilir. Sınavların zamanlaması ve sorular kullanıcıya göre düzenlenmekte ve sınav tekrar edildiğinde sorular değiştirilmektedir.</a:t>
            </a:r>
          </a:p>
        </p:txBody>
      </p:sp>
      <p:sp>
        <p:nvSpPr>
          <p:cNvPr id="2" name="Başlık 1"/>
          <p:cNvSpPr>
            <a:spLocks noGrp="1"/>
          </p:cNvSpPr>
          <p:nvPr>
            <p:ph type="title"/>
          </p:nvPr>
        </p:nvSpPr>
        <p:spPr/>
        <p:txBody>
          <a:bodyPr/>
          <a:lstStyle/>
          <a:p>
            <a:r>
              <a:rPr lang="tr-TR" dirty="0" smtClean="0">
                <a:solidFill>
                  <a:srgbClr val="C00000"/>
                </a:solidFill>
              </a:rPr>
              <a:t>COMPLETION PERCENTAGE</a:t>
            </a:r>
            <a:endParaRPr lang="tr-TR" dirty="0">
              <a:solidFill>
                <a:srgbClr val="C00000"/>
              </a:solidFill>
            </a:endParaRPr>
          </a:p>
        </p:txBody>
      </p:sp>
    </p:spTree>
    <p:extLst>
      <p:ext uri="{BB962C8B-B14F-4D97-AF65-F5344CB8AC3E}">
        <p14:creationId xmlns:p14="http://schemas.microsoft.com/office/powerpoint/2010/main" val="333735564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algn="just"/>
            <a:r>
              <a:rPr lang="tr-TR" dirty="0"/>
              <a:t>Tutor yazılımı ise kullanıcılara çalışmaları sırasındaki davranışları hakkında yazılı bir rapor ve not vererek daha verimli bir çalışma için yapılması gerekenleri belirtmektedir.</a:t>
            </a:r>
          </a:p>
        </p:txBody>
      </p:sp>
      <p:sp>
        <p:nvSpPr>
          <p:cNvPr id="2" name="Başlık 1"/>
          <p:cNvSpPr>
            <a:spLocks noGrp="1"/>
          </p:cNvSpPr>
          <p:nvPr>
            <p:ph type="title"/>
          </p:nvPr>
        </p:nvSpPr>
        <p:spPr/>
        <p:txBody>
          <a:bodyPr/>
          <a:lstStyle/>
          <a:p>
            <a:r>
              <a:rPr lang="tr-TR" dirty="0" smtClean="0"/>
              <a:t>TUTOR</a:t>
            </a:r>
            <a:endParaRPr lang="tr-TR" dirty="0"/>
          </a:p>
        </p:txBody>
      </p:sp>
    </p:spTree>
    <p:extLst>
      <p:ext uri="{BB962C8B-B14F-4D97-AF65-F5344CB8AC3E}">
        <p14:creationId xmlns:p14="http://schemas.microsoft.com/office/powerpoint/2010/main" val="170301487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a:bodyPr>
          <a:lstStyle/>
          <a:p>
            <a:pPr algn="just"/>
            <a:r>
              <a:rPr lang="tr-TR" dirty="0" smtClean="0"/>
              <a:t>Kullanıcılar Çalışma </a:t>
            </a:r>
            <a:r>
              <a:rPr lang="tr-TR" dirty="0"/>
              <a:t>Kayıtları (</a:t>
            </a:r>
            <a:r>
              <a:rPr lang="tr-TR" dirty="0" err="1"/>
              <a:t>Study</a:t>
            </a:r>
            <a:r>
              <a:rPr lang="tr-TR" dirty="0"/>
              <a:t> Records) ile kendi çalışmalarını denetleyebilirler. Çalışma kayıtlarında, her konuda ve konuyu her tekrarlarında çalışma sürelerini, tüm çalışmalarının tarih ve saatlerini, sorulara doğru cevap verip vermediklerini, çalışmalarına göre yazılımdaki düzey değişimlerini, çalışmalarının Tamamlama </a:t>
            </a:r>
            <a:r>
              <a:rPr lang="tr-TR" dirty="0" smtClean="0"/>
              <a:t>Yüzdesini </a:t>
            </a:r>
            <a:r>
              <a:rPr lang="tr-TR" dirty="0"/>
              <a:t>ve test sonuçlarını görebilirler.</a:t>
            </a:r>
          </a:p>
        </p:txBody>
      </p:sp>
      <p:sp>
        <p:nvSpPr>
          <p:cNvPr id="2" name="Başlık 1"/>
          <p:cNvSpPr>
            <a:spLocks noGrp="1"/>
          </p:cNvSpPr>
          <p:nvPr>
            <p:ph type="title"/>
          </p:nvPr>
        </p:nvSpPr>
        <p:spPr/>
        <p:txBody>
          <a:bodyPr/>
          <a:lstStyle/>
          <a:p>
            <a:r>
              <a:rPr lang="tr-TR" sz="6500" dirty="0">
                <a:solidFill>
                  <a:srgbClr val="04617B"/>
                </a:solidFill>
              </a:rPr>
              <a:t>DynEd</a:t>
            </a:r>
            <a:endParaRPr lang="tr-TR" dirty="0"/>
          </a:p>
        </p:txBody>
      </p:sp>
    </p:spTree>
    <p:extLst>
      <p:ext uri="{BB962C8B-B14F-4D97-AF65-F5344CB8AC3E}">
        <p14:creationId xmlns:p14="http://schemas.microsoft.com/office/powerpoint/2010/main" val="199808718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fontScale="92500"/>
          </a:bodyPr>
          <a:lstStyle/>
          <a:p>
            <a:pPr algn="just"/>
            <a:r>
              <a:rPr lang="tr-TR" dirty="0"/>
              <a:t>DynEd İngilizce Dil Eğitimi Sistemi, yukarıda anlatılan Destek </a:t>
            </a:r>
            <a:r>
              <a:rPr lang="tr-TR" dirty="0" smtClean="0"/>
              <a:t>Yazılımları, Eğitim </a:t>
            </a:r>
            <a:r>
              <a:rPr lang="tr-TR" dirty="0"/>
              <a:t>Yazılımları ve DynEd </a:t>
            </a:r>
            <a:r>
              <a:rPr lang="tr-TR" dirty="0" smtClean="0"/>
              <a:t>Eğitmenlerinden </a:t>
            </a:r>
            <a:r>
              <a:rPr lang="tr-TR" dirty="0"/>
              <a:t>oluşan üçlü bir sistemdir. Destek Yazılımları kullanıcıların çalışmalarının bilgisayar tarafından izlenmesini ve yönlendirilmesini, Eğitim Yazılımları İngilizce dilinin en iyi şekilde öğrenilmesini ve Eğitmenler ise kullanıcıların en doğru yöntemlerle çalışmasını ve dilin kişiselleştirilmesini sağlarlar. DynEd eğitim sistemi bu üç unsurun birlikte kullanılması sayesinde Dünya’nın en başarılı eğitim sistemi olmuş ve sayısız ödüller kazanmıştır.</a:t>
            </a:r>
          </a:p>
        </p:txBody>
      </p:sp>
      <p:sp>
        <p:nvSpPr>
          <p:cNvPr id="2" name="Başlık 1"/>
          <p:cNvSpPr>
            <a:spLocks noGrp="1"/>
          </p:cNvSpPr>
          <p:nvPr>
            <p:ph type="title"/>
          </p:nvPr>
        </p:nvSpPr>
        <p:spPr/>
        <p:txBody>
          <a:bodyPr/>
          <a:lstStyle/>
          <a:p>
            <a:r>
              <a:rPr lang="tr-TR" sz="6500" dirty="0">
                <a:solidFill>
                  <a:srgbClr val="04617B"/>
                </a:solidFill>
              </a:rPr>
              <a:t>DynEd</a:t>
            </a:r>
            <a:endParaRPr lang="tr-TR" dirty="0"/>
          </a:p>
        </p:txBody>
      </p:sp>
    </p:spTree>
    <p:extLst>
      <p:ext uri="{BB962C8B-B14F-4D97-AF65-F5344CB8AC3E}">
        <p14:creationId xmlns:p14="http://schemas.microsoft.com/office/powerpoint/2010/main" val="48703624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83568" y="1628800"/>
            <a:ext cx="7920880" cy="4752528"/>
          </a:xfrm>
        </p:spPr>
        <p:txBody>
          <a:bodyPr>
            <a:normAutofit fontScale="92500" lnSpcReduction="20000"/>
          </a:bodyPr>
          <a:lstStyle/>
          <a:p>
            <a:pPr marL="0" indent="0">
              <a:buNone/>
            </a:pPr>
            <a:r>
              <a:rPr lang="tr-TR" dirty="0" smtClean="0"/>
              <a:t>    </a:t>
            </a:r>
          </a:p>
          <a:p>
            <a:pPr marL="0" indent="0">
              <a:buNone/>
            </a:pPr>
            <a:r>
              <a:rPr lang="tr-TR" sz="2600" dirty="0" smtClean="0"/>
              <a:t>        DynEd  </a:t>
            </a:r>
            <a:r>
              <a:rPr lang="tr-TR" sz="2600" dirty="0"/>
              <a:t>YALOVA İL </a:t>
            </a:r>
            <a:r>
              <a:rPr lang="tr-TR" sz="2600" dirty="0" smtClean="0"/>
              <a:t>KOORDİNATÖRLÜĞÜ </a:t>
            </a:r>
            <a:r>
              <a:rPr lang="tr-TR" sz="2600" dirty="0"/>
              <a:t>OLARAK </a:t>
            </a:r>
          </a:p>
          <a:p>
            <a:pPr marL="0" indent="0">
              <a:buNone/>
            </a:pPr>
            <a:r>
              <a:rPr lang="tr-TR" sz="2600" dirty="0" smtClean="0"/>
              <a:t>                      </a:t>
            </a:r>
            <a:r>
              <a:rPr lang="tr-TR" sz="2600" dirty="0"/>
              <a:t>KATILIMINIZA TEŞEKKÜR EDERİZ. </a:t>
            </a:r>
          </a:p>
          <a:p>
            <a:endParaRPr lang="tr-TR" sz="2600" dirty="0"/>
          </a:p>
          <a:p>
            <a:pPr marL="0" indent="0">
              <a:buNone/>
            </a:pPr>
            <a:r>
              <a:rPr lang="tr-TR" sz="2600" dirty="0"/>
              <a:t>           </a:t>
            </a:r>
            <a:r>
              <a:rPr lang="tr-TR" sz="2600" dirty="0" smtClean="0"/>
              <a:t>        </a:t>
            </a:r>
            <a:r>
              <a:rPr lang="tr-TR" sz="2600" b="1" dirty="0" smtClean="0"/>
              <a:t>YALOVA </a:t>
            </a:r>
            <a:r>
              <a:rPr lang="tr-TR" sz="2600" b="1" dirty="0"/>
              <a:t>İL </a:t>
            </a:r>
            <a:r>
              <a:rPr lang="tr-TR" sz="2600" b="1" dirty="0" err="1" smtClean="0"/>
              <a:t>MİLLî</a:t>
            </a:r>
            <a:r>
              <a:rPr lang="tr-TR" sz="2600" b="1" dirty="0" smtClean="0"/>
              <a:t> </a:t>
            </a:r>
            <a:r>
              <a:rPr lang="tr-TR" sz="2600" b="1" dirty="0"/>
              <a:t>EĞİTİM MÜDÜRLÜĞÜ </a:t>
            </a:r>
          </a:p>
          <a:p>
            <a:pPr marL="0" indent="0">
              <a:buNone/>
            </a:pPr>
            <a:r>
              <a:rPr lang="tr-TR" sz="2600" b="1" dirty="0" smtClean="0"/>
              <a:t>                      AR-GE STRATEJİ GELİŞTİRME BİRİMİ</a:t>
            </a:r>
            <a:endParaRPr lang="tr-TR" sz="2600" b="1" dirty="0"/>
          </a:p>
          <a:p>
            <a:pPr marL="0" indent="0">
              <a:buNone/>
            </a:pPr>
            <a:r>
              <a:rPr lang="tr-TR" sz="3000" dirty="0"/>
              <a:t> </a:t>
            </a:r>
            <a:r>
              <a:rPr lang="tr-TR" sz="3000" dirty="0" smtClean="0"/>
              <a:t>                               </a:t>
            </a:r>
          </a:p>
          <a:p>
            <a:pPr marL="0" indent="0">
              <a:buNone/>
            </a:pPr>
            <a:r>
              <a:rPr lang="tr-TR" sz="3000" b="1" dirty="0">
                <a:solidFill>
                  <a:schemeClr val="tx2">
                    <a:lumMod val="60000"/>
                    <a:lumOff val="40000"/>
                  </a:schemeClr>
                </a:solidFill>
              </a:rPr>
              <a:t> </a:t>
            </a:r>
            <a:r>
              <a:rPr lang="tr-TR" sz="3000" b="1" dirty="0" smtClean="0">
                <a:solidFill>
                  <a:schemeClr val="tx2">
                    <a:lumMod val="60000"/>
                    <a:lumOff val="40000"/>
                  </a:schemeClr>
                </a:solidFill>
              </a:rPr>
              <a:t>                                Bahar </a:t>
            </a:r>
            <a:r>
              <a:rPr lang="tr-TR" sz="3000" b="1" dirty="0">
                <a:solidFill>
                  <a:schemeClr val="tx2">
                    <a:lumMod val="60000"/>
                    <a:lumOff val="40000"/>
                  </a:schemeClr>
                </a:solidFill>
              </a:rPr>
              <a:t>AKINCI </a:t>
            </a:r>
            <a:endParaRPr lang="tr-TR" sz="3000" b="1" dirty="0" smtClean="0">
              <a:solidFill>
                <a:schemeClr val="tx2">
                  <a:lumMod val="60000"/>
                  <a:lumOff val="40000"/>
                </a:schemeClr>
              </a:solidFill>
            </a:endParaRPr>
          </a:p>
          <a:p>
            <a:pPr marL="0" indent="0">
              <a:buNone/>
            </a:pPr>
            <a:r>
              <a:rPr lang="tr-TR" b="1" dirty="0">
                <a:solidFill>
                  <a:schemeClr val="tx2">
                    <a:lumMod val="60000"/>
                    <a:lumOff val="40000"/>
                  </a:schemeClr>
                </a:solidFill>
              </a:rPr>
              <a:t> </a:t>
            </a:r>
            <a:r>
              <a:rPr lang="tr-TR" b="1" dirty="0" smtClean="0">
                <a:solidFill>
                  <a:schemeClr val="tx2">
                    <a:lumMod val="60000"/>
                    <a:lumOff val="40000"/>
                  </a:schemeClr>
                </a:solidFill>
              </a:rPr>
              <a:t>                          </a:t>
            </a:r>
            <a:r>
              <a:rPr lang="tr-TR" dirty="0" smtClean="0"/>
              <a:t> </a:t>
            </a:r>
            <a:r>
              <a:rPr lang="tr-TR" sz="2600" i="1" dirty="0" smtClean="0"/>
              <a:t>DynEd İL </a:t>
            </a:r>
            <a:r>
              <a:rPr lang="tr-TR" sz="2600" i="1" dirty="0"/>
              <a:t>KOORDİNATÖR YRD</a:t>
            </a:r>
            <a:r>
              <a:rPr lang="tr-TR" sz="2600" i="1" dirty="0" smtClean="0"/>
              <a:t>.</a:t>
            </a:r>
          </a:p>
          <a:p>
            <a:pPr marL="0" indent="0">
              <a:buNone/>
            </a:pPr>
            <a:r>
              <a:rPr lang="tr-TR" sz="2600" i="1" dirty="0"/>
              <a:t> </a:t>
            </a:r>
            <a:r>
              <a:rPr lang="tr-TR" sz="2600" i="1" dirty="0" smtClean="0"/>
              <a:t>                                            </a:t>
            </a:r>
            <a:r>
              <a:rPr lang="tr-TR" sz="2600" i="1" dirty="0"/>
              <a:t>İletişim:</a:t>
            </a:r>
          </a:p>
          <a:p>
            <a:pPr marL="0" indent="0">
              <a:buNone/>
            </a:pPr>
            <a:r>
              <a:rPr lang="tr-TR" sz="2600" i="1" dirty="0" smtClean="0"/>
              <a:t>                             0226 </a:t>
            </a:r>
            <a:r>
              <a:rPr lang="tr-TR" sz="2600" i="1" dirty="0"/>
              <a:t>814 16 32 Dahili: 1407</a:t>
            </a:r>
          </a:p>
          <a:p>
            <a:pPr marL="0" indent="0">
              <a:buNone/>
            </a:pPr>
            <a:r>
              <a:rPr lang="tr-TR" sz="2600" i="1" dirty="0" smtClean="0"/>
              <a:t>                                 dyned77@meb.gov.tr</a:t>
            </a:r>
          </a:p>
        </p:txBody>
      </p:sp>
      <p:sp>
        <p:nvSpPr>
          <p:cNvPr id="2" name="Başlık 1"/>
          <p:cNvSpPr>
            <a:spLocks noGrp="1"/>
          </p:cNvSpPr>
          <p:nvPr>
            <p:ph type="title"/>
          </p:nvPr>
        </p:nvSpPr>
        <p:spPr/>
        <p:txBody>
          <a:bodyPr>
            <a:normAutofit/>
          </a:bodyPr>
          <a:lstStyle/>
          <a:p>
            <a:r>
              <a:rPr lang="tr-TR" sz="7200" b="1" dirty="0">
                <a:solidFill>
                  <a:srgbClr val="04617B"/>
                </a:solidFill>
              </a:rPr>
              <a:t>DynEd</a:t>
            </a:r>
            <a:endParaRPr lang="tr-TR" b="1" dirty="0"/>
          </a:p>
        </p:txBody>
      </p:sp>
    </p:spTree>
    <p:extLst>
      <p:ext uri="{BB962C8B-B14F-4D97-AF65-F5344CB8AC3E}">
        <p14:creationId xmlns:p14="http://schemas.microsoft.com/office/powerpoint/2010/main" val="402070115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332657"/>
            <a:ext cx="7772400" cy="864095"/>
          </a:xfrm>
        </p:spPr>
        <p:txBody>
          <a:bodyPr>
            <a:normAutofit fontScale="90000"/>
          </a:bodyPr>
          <a:lstStyle/>
          <a:p>
            <a:r>
              <a:rPr lang="tr-TR" sz="7200" dirty="0">
                <a:solidFill>
                  <a:srgbClr val="04617B"/>
                </a:solidFill>
              </a:rPr>
              <a:t>DynEd</a:t>
            </a:r>
            <a:endParaRPr lang="tr-TR" dirty="0"/>
          </a:p>
        </p:txBody>
      </p:sp>
      <p:sp>
        <p:nvSpPr>
          <p:cNvPr id="3" name="Alt Başlık 2"/>
          <p:cNvSpPr>
            <a:spLocks noGrp="1"/>
          </p:cNvSpPr>
          <p:nvPr>
            <p:ph type="subTitle" idx="1"/>
          </p:nvPr>
        </p:nvSpPr>
        <p:spPr>
          <a:xfrm>
            <a:off x="683568" y="1700808"/>
            <a:ext cx="7128792" cy="4608512"/>
          </a:xfrm>
        </p:spPr>
        <p:txBody>
          <a:bodyPr>
            <a:normAutofit/>
          </a:bodyPr>
          <a:lstStyle/>
          <a:p>
            <a:pPr algn="just"/>
            <a:r>
              <a:rPr lang="tr-TR" dirty="0">
                <a:solidFill>
                  <a:srgbClr val="C00000"/>
                </a:solidFill>
              </a:rPr>
              <a:t>DYNED</a:t>
            </a:r>
            <a:r>
              <a:rPr lang="tr-TR" dirty="0">
                <a:solidFill>
                  <a:schemeClr val="tx1"/>
                </a:solidFill>
              </a:rPr>
              <a:t>, </a:t>
            </a:r>
            <a:r>
              <a:rPr lang="tr-TR" dirty="0" err="1">
                <a:solidFill>
                  <a:schemeClr val="tx1"/>
                </a:solidFill>
              </a:rPr>
              <a:t>Dynamic</a:t>
            </a:r>
            <a:r>
              <a:rPr lang="tr-TR" dirty="0">
                <a:solidFill>
                  <a:schemeClr val="tx1"/>
                </a:solidFill>
              </a:rPr>
              <a:t> ve </a:t>
            </a:r>
            <a:r>
              <a:rPr lang="tr-TR" dirty="0" err="1">
                <a:solidFill>
                  <a:schemeClr val="tx1"/>
                </a:solidFill>
              </a:rPr>
              <a:t>Education</a:t>
            </a:r>
            <a:r>
              <a:rPr lang="tr-TR" dirty="0">
                <a:solidFill>
                  <a:schemeClr val="tx1"/>
                </a:solidFill>
              </a:rPr>
              <a:t> (Dinamik ve </a:t>
            </a:r>
            <a:r>
              <a:rPr lang="tr-TR" dirty="0" smtClean="0">
                <a:solidFill>
                  <a:schemeClr val="tx1"/>
                </a:solidFill>
              </a:rPr>
              <a:t>Eğitim</a:t>
            </a:r>
            <a:r>
              <a:rPr lang="tr-TR" dirty="0">
                <a:solidFill>
                  <a:schemeClr val="tx1"/>
                </a:solidFill>
              </a:rPr>
              <a:t>) kelimelerinin bir araya getirilerek </a:t>
            </a:r>
            <a:r>
              <a:rPr lang="tr-TR" dirty="0" smtClean="0">
                <a:solidFill>
                  <a:schemeClr val="tx1"/>
                </a:solidFill>
              </a:rPr>
              <a:t>yazılmasından oluşmakta </a:t>
            </a:r>
            <a:r>
              <a:rPr lang="tr-TR" dirty="0">
                <a:solidFill>
                  <a:schemeClr val="tx1"/>
                </a:solidFill>
              </a:rPr>
              <a:t>ve Dinamik </a:t>
            </a:r>
            <a:r>
              <a:rPr lang="tr-TR" dirty="0" smtClean="0">
                <a:solidFill>
                  <a:schemeClr val="tx1"/>
                </a:solidFill>
              </a:rPr>
              <a:t>Eğitim anlamına </a:t>
            </a:r>
            <a:r>
              <a:rPr lang="tr-TR" dirty="0">
                <a:solidFill>
                  <a:schemeClr val="tx1"/>
                </a:solidFill>
              </a:rPr>
              <a:t>gelmektedir. Bu program bilgisayar temelli bir </a:t>
            </a:r>
            <a:r>
              <a:rPr lang="tr-TR" dirty="0" smtClean="0">
                <a:solidFill>
                  <a:schemeClr val="tx1"/>
                </a:solidFill>
              </a:rPr>
              <a:t>eğitim </a:t>
            </a:r>
            <a:r>
              <a:rPr lang="tr-TR" dirty="0">
                <a:solidFill>
                  <a:schemeClr val="tx1"/>
                </a:solidFill>
              </a:rPr>
              <a:t>sürecini içerir ve bu güne kadar </a:t>
            </a:r>
            <a:r>
              <a:rPr lang="tr-TR" dirty="0" smtClean="0">
                <a:solidFill>
                  <a:schemeClr val="tx1"/>
                </a:solidFill>
              </a:rPr>
              <a:t>geliştirilmiş </a:t>
            </a:r>
          </a:p>
          <a:p>
            <a:pPr algn="just"/>
            <a:r>
              <a:rPr lang="tr-TR" i="1" dirty="0" smtClean="0">
                <a:solidFill>
                  <a:schemeClr val="tx1"/>
                </a:solidFill>
              </a:rPr>
              <a:t>DÖRT </a:t>
            </a:r>
            <a:r>
              <a:rPr lang="tr-TR" i="1" dirty="0">
                <a:solidFill>
                  <a:schemeClr val="tx1"/>
                </a:solidFill>
              </a:rPr>
              <a:t>TEMEL BECERİYİ  AKTİF </a:t>
            </a:r>
            <a:r>
              <a:rPr lang="tr-TR" i="1" dirty="0" smtClean="0">
                <a:solidFill>
                  <a:schemeClr val="tx1"/>
                </a:solidFill>
              </a:rPr>
              <a:t>HALDE KULLANDIRARAK </a:t>
            </a:r>
            <a:r>
              <a:rPr lang="tr-TR" i="1" dirty="0">
                <a:solidFill>
                  <a:schemeClr val="tx1"/>
                </a:solidFill>
              </a:rPr>
              <a:t>İNGİLİZCE </a:t>
            </a:r>
            <a:r>
              <a:rPr lang="tr-TR" i="1" dirty="0" smtClean="0">
                <a:solidFill>
                  <a:schemeClr val="tx1"/>
                </a:solidFill>
              </a:rPr>
              <a:t>ÖĞRETİMİNDE BAŞARIYI HEDEFLEYEN, </a:t>
            </a:r>
            <a:r>
              <a:rPr lang="tr-TR" sz="3500" i="1" dirty="0" smtClean="0">
                <a:solidFill>
                  <a:schemeClr val="tx1"/>
                </a:solidFill>
              </a:rPr>
              <a:t>bakanlığımız tarafından tüm okullarda kullanılması  istenen </a:t>
            </a:r>
            <a:r>
              <a:rPr lang="tr-TR" dirty="0" smtClean="0">
                <a:solidFill>
                  <a:srgbClr val="C00000"/>
                </a:solidFill>
              </a:rPr>
              <a:t>en </a:t>
            </a:r>
            <a:r>
              <a:rPr lang="tr-TR" dirty="0">
                <a:solidFill>
                  <a:srgbClr val="C00000"/>
                </a:solidFill>
              </a:rPr>
              <a:t>kaliteli </a:t>
            </a:r>
            <a:r>
              <a:rPr lang="tr-TR" dirty="0" smtClean="0">
                <a:solidFill>
                  <a:srgbClr val="C00000"/>
                </a:solidFill>
              </a:rPr>
              <a:t>Yabancı </a:t>
            </a:r>
            <a:r>
              <a:rPr lang="tr-TR" dirty="0">
                <a:solidFill>
                  <a:srgbClr val="C00000"/>
                </a:solidFill>
              </a:rPr>
              <a:t>Dil </a:t>
            </a:r>
            <a:r>
              <a:rPr lang="tr-TR" dirty="0" smtClean="0">
                <a:solidFill>
                  <a:srgbClr val="C00000"/>
                </a:solidFill>
              </a:rPr>
              <a:t>Programıdır</a:t>
            </a:r>
            <a:r>
              <a:rPr lang="tr-TR" dirty="0">
                <a:solidFill>
                  <a:schemeClr val="tx1"/>
                </a:solidFill>
              </a:rPr>
              <a:t>.</a:t>
            </a:r>
          </a:p>
        </p:txBody>
      </p:sp>
    </p:spTree>
    <p:extLst>
      <p:ext uri="{BB962C8B-B14F-4D97-AF65-F5344CB8AC3E}">
        <p14:creationId xmlns:p14="http://schemas.microsoft.com/office/powerpoint/2010/main" val="94788998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fontScale="92500" lnSpcReduction="20000"/>
          </a:bodyPr>
          <a:lstStyle/>
          <a:p>
            <a:pPr algn="just"/>
            <a:r>
              <a:rPr lang="tr-TR" dirty="0"/>
              <a:t>DynEd, dil eğitimcileri, bilgisayar programcıları, nörologlar ve sanatçılardan oluşan bir ekip tarafından tasarlanan dünyadaki ilk ve en etkin çoklu ortam dil eğitimi programıdır. </a:t>
            </a:r>
            <a:r>
              <a:rPr lang="tr-TR" dirty="0">
                <a:solidFill>
                  <a:srgbClr val="FF0000"/>
                </a:solidFill>
              </a:rPr>
              <a:t>Nöro-bilimsel araştırmaların ışığında “anlama” becerisinden “otomatikleşme” durumuna geçmeyi ve İngilizce dilinin kalıcı hafızaya yerleşmesini </a:t>
            </a:r>
            <a:r>
              <a:rPr lang="tr-TR" dirty="0" smtClean="0">
                <a:solidFill>
                  <a:srgbClr val="FF0000"/>
                </a:solidFill>
              </a:rPr>
              <a:t>hedefler. Bilgisayarları </a:t>
            </a:r>
            <a:r>
              <a:rPr lang="tr-TR" dirty="0">
                <a:solidFill>
                  <a:srgbClr val="FF0000"/>
                </a:solidFill>
              </a:rPr>
              <a:t>başında çalışan kullanıcılar DynEd yazılımları ve eğitmenleri tarafından izlenerek yönlendirilmekte ve geleneksel sınıf içi eğitim sisteminden 2 - 3 misli daha </a:t>
            </a:r>
            <a:r>
              <a:rPr lang="tr-TR" dirty="0"/>
              <a:t>verimli bir eğitim </a:t>
            </a:r>
            <a:r>
              <a:rPr lang="tr-TR" dirty="0" smtClean="0"/>
              <a:t>yapılabilmektedir. DynEd, </a:t>
            </a:r>
            <a:r>
              <a:rPr lang="tr-TR" dirty="0"/>
              <a:t>dil eğitimini, bilgisayarlar üzerine taşıyan ve bireylerin kendi kendilerine İngilizce öğrenmelerini sağlayan bir eğitim sistemidir. </a:t>
            </a:r>
          </a:p>
        </p:txBody>
      </p:sp>
      <p:sp>
        <p:nvSpPr>
          <p:cNvPr id="2" name="Başlık 1"/>
          <p:cNvSpPr>
            <a:spLocks noGrp="1"/>
          </p:cNvSpPr>
          <p:nvPr>
            <p:ph type="title"/>
          </p:nvPr>
        </p:nvSpPr>
        <p:spPr/>
        <p:txBody>
          <a:bodyPr/>
          <a:lstStyle/>
          <a:p>
            <a:r>
              <a:rPr lang="tr-TR" dirty="0" smtClean="0">
                <a:solidFill>
                  <a:srgbClr val="C00000"/>
                </a:solidFill>
              </a:rPr>
              <a:t>DYNED NEDİR? NE SAĞLAR?</a:t>
            </a:r>
            <a:endParaRPr lang="tr-TR" dirty="0">
              <a:solidFill>
                <a:srgbClr val="C00000"/>
              </a:solidFill>
            </a:endParaRPr>
          </a:p>
        </p:txBody>
      </p:sp>
    </p:spTree>
    <p:extLst>
      <p:ext uri="{BB962C8B-B14F-4D97-AF65-F5344CB8AC3E}">
        <p14:creationId xmlns:p14="http://schemas.microsoft.com/office/powerpoint/2010/main" val="152982233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fontScale="92500"/>
          </a:bodyPr>
          <a:lstStyle/>
          <a:p>
            <a:r>
              <a:rPr lang="tr-TR" dirty="0" smtClean="0"/>
              <a:t>Çünkü</a:t>
            </a:r>
            <a:r>
              <a:rPr lang="tr-TR" dirty="0">
                <a:solidFill>
                  <a:srgbClr val="FF0000"/>
                </a:solidFill>
              </a:rPr>
              <a:t>; insan beyninin dil öğrenme biçimine uygun </a:t>
            </a:r>
            <a:r>
              <a:rPr lang="tr-TR" dirty="0" err="1">
                <a:solidFill>
                  <a:srgbClr val="FF0000"/>
                </a:solidFill>
              </a:rPr>
              <a:t>hazırlanmıştır.O</a:t>
            </a:r>
            <a:r>
              <a:rPr lang="tr-TR" dirty="0">
                <a:solidFill>
                  <a:srgbClr val="FF0000"/>
                </a:solidFill>
              </a:rPr>
              <a:t> yüzden 360 saat üzeri </a:t>
            </a:r>
            <a:r>
              <a:rPr lang="tr-TR" dirty="0" err="1">
                <a:solidFill>
                  <a:srgbClr val="FF0000"/>
                </a:solidFill>
              </a:rPr>
              <a:t>DynED</a:t>
            </a:r>
            <a:r>
              <a:rPr lang="tr-TR" dirty="0">
                <a:solidFill>
                  <a:srgbClr val="FF0000"/>
                </a:solidFill>
              </a:rPr>
              <a:t> eğitimi alan 4 yaş ve üzeri herkes akıcı bir şekilde İngilizce konuşur</a:t>
            </a:r>
            <a:r>
              <a:rPr lang="tr-TR" dirty="0" smtClean="0">
                <a:solidFill>
                  <a:srgbClr val="FF0000"/>
                </a:solidFill>
              </a:rPr>
              <a:t>.</a:t>
            </a:r>
          </a:p>
          <a:p>
            <a:r>
              <a:rPr lang="tr-TR" dirty="0"/>
              <a:t>Bu programın en büyük özelliği Görsel ve İşitsel olmasıdır.</a:t>
            </a:r>
          </a:p>
          <a:p>
            <a:r>
              <a:rPr lang="tr-TR" dirty="0"/>
              <a:t>Klasik sınıf içi eğitim ile Bilgisayar Destekli  Yabancı Dil Eğitimini  karşılaştırdığımız zaman, her  öğrencinin karşı karşıya kaldığı bireysel eğitim süreci bilgisayar destekli eğitim ile çok üst seviyelere çıkar .</a:t>
            </a:r>
          </a:p>
          <a:p>
            <a:endParaRPr lang="tr-TR" dirty="0"/>
          </a:p>
        </p:txBody>
      </p:sp>
      <p:sp>
        <p:nvSpPr>
          <p:cNvPr id="2" name="Başlık 1"/>
          <p:cNvSpPr>
            <a:spLocks noGrp="1"/>
          </p:cNvSpPr>
          <p:nvPr>
            <p:ph type="title"/>
          </p:nvPr>
        </p:nvSpPr>
        <p:spPr/>
        <p:txBody>
          <a:bodyPr/>
          <a:lstStyle/>
          <a:p>
            <a:r>
              <a:rPr lang="tr-TR" dirty="0" smtClean="0">
                <a:solidFill>
                  <a:srgbClr val="C00000"/>
                </a:solidFill>
              </a:rPr>
              <a:t>DYNED NEDEN BAŞARILIDIR?</a:t>
            </a:r>
            <a:endParaRPr lang="tr-TR" dirty="0">
              <a:solidFill>
                <a:srgbClr val="C00000"/>
              </a:solidFill>
            </a:endParaRPr>
          </a:p>
        </p:txBody>
      </p:sp>
    </p:spTree>
    <p:extLst>
      <p:ext uri="{BB962C8B-B14F-4D97-AF65-F5344CB8AC3E}">
        <p14:creationId xmlns:p14="http://schemas.microsoft.com/office/powerpoint/2010/main" val="246933713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fontScale="85000" lnSpcReduction="10000"/>
          </a:bodyPr>
          <a:lstStyle/>
          <a:p>
            <a:pPr algn="just"/>
            <a:r>
              <a:rPr lang="tr-TR" dirty="0"/>
              <a:t>Programın mükemmel bir takip sistemi vardır. Records Manager ile öğretmen her bir öğrencinin programda </a:t>
            </a:r>
            <a:r>
              <a:rPr lang="tr-TR" dirty="0">
                <a:solidFill>
                  <a:srgbClr val="FF0000"/>
                </a:solidFill>
              </a:rPr>
              <a:t>tuşlara kaç defa tıkladığına kadar her tür ayrıntıyı görebilir, rapor alabilir.</a:t>
            </a:r>
          </a:p>
          <a:p>
            <a:r>
              <a:rPr lang="tr-TR" dirty="0"/>
              <a:t>DynEd Dil Eğitim Sisteminin en önemli özelliklerinden birisi de  </a:t>
            </a:r>
            <a:r>
              <a:rPr lang="tr-TR" dirty="0">
                <a:solidFill>
                  <a:srgbClr val="FF0000"/>
                </a:solidFill>
              </a:rPr>
              <a:t>öğrenciyi sürekli aktif halde </a:t>
            </a:r>
            <a:r>
              <a:rPr lang="tr-TR" dirty="0"/>
              <a:t>bulunmaya zorlamasıdır. </a:t>
            </a:r>
          </a:p>
          <a:p>
            <a:r>
              <a:rPr lang="tr-TR" dirty="0" smtClean="0"/>
              <a:t>Bunu </a:t>
            </a:r>
            <a:r>
              <a:rPr lang="tr-TR" dirty="0"/>
              <a:t>yaparken öğrencinin seviyesini sürekli kontrol eder, </a:t>
            </a:r>
            <a:r>
              <a:rPr lang="tr-TR" dirty="0">
                <a:solidFill>
                  <a:srgbClr val="FF0000"/>
                </a:solidFill>
              </a:rPr>
              <a:t>iletişimseldir </a:t>
            </a:r>
            <a:r>
              <a:rPr lang="tr-TR" dirty="0" smtClean="0">
                <a:solidFill>
                  <a:srgbClr val="FF0000"/>
                </a:solidFill>
              </a:rPr>
              <a:t>.</a:t>
            </a:r>
            <a:r>
              <a:rPr lang="tr-TR" dirty="0" smtClean="0"/>
              <a:t> Öğrencinin </a:t>
            </a:r>
            <a:r>
              <a:rPr lang="tr-TR" dirty="0"/>
              <a:t>doğruyu kendi mantığıyla bulmasına yardımcı  olur</a:t>
            </a:r>
            <a:r>
              <a:rPr lang="tr-TR" dirty="0" smtClean="0"/>
              <a:t>.</a:t>
            </a:r>
          </a:p>
          <a:p>
            <a:r>
              <a:rPr lang="tr-TR" dirty="0" smtClean="0"/>
              <a:t>Öğrenci </a:t>
            </a:r>
            <a:r>
              <a:rPr lang="tr-TR" dirty="0"/>
              <a:t>bilgisayarı başında kaldığı  süre içinde yaptığı her davranış; sistem tarafından kayda alınarak  öğretmenleri tarafından öğrencinin değerlendirmesinde yardımcı olur.</a:t>
            </a:r>
          </a:p>
          <a:p>
            <a:endParaRPr lang="tr-TR" dirty="0"/>
          </a:p>
        </p:txBody>
      </p:sp>
      <p:sp>
        <p:nvSpPr>
          <p:cNvPr id="2" name="Başlık 1"/>
          <p:cNvSpPr>
            <a:spLocks noGrp="1"/>
          </p:cNvSpPr>
          <p:nvPr>
            <p:ph type="title"/>
          </p:nvPr>
        </p:nvSpPr>
        <p:spPr/>
        <p:txBody>
          <a:bodyPr/>
          <a:lstStyle/>
          <a:p>
            <a:r>
              <a:rPr lang="tr-TR" sz="6500" dirty="0">
                <a:solidFill>
                  <a:srgbClr val="04617B"/>
                </a:solidFill>
              </a:rPr>
              <a:t>DynEd</a:t>
            </a:r>
            <a:endParaRPr lang="tr-TR" dirty="0"/>
          </a:p>
        </p:txBody>
      </p:sp>
    </p:spTree>
    <p:extLst>
      <p:ext uri="{BB962C8B-B14F-4D97-AF65-F5344CB8AC3E}">
        <p14:creationId xmlns:p14="http://schemas.microsoft.com/office/powerpoint/2010/main" val="148125557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fontScale="92500"/>
          </a:bodyPr>
          <a:lstStyle/>
          <a:p>
            <a:r>
              <a:rPr lang="tr-TR" dirty="0"/>
              <a:t>Öğrencinin herhangi bir soruya  yanlış bir cevap vermesi  durumunda öğrenciye cevabın yanlış olduğuyla ilgili görsel,  işitsel yada yazılı bir komutla   cevabını yenilemesi istenir.</a:t>
            </a:r>
          </a:p>
          <a:p>
            <a:r>
              <a:rPr lang="tr-TR" dirty="0"/>
              <a:t>Eğer öğrenci hatasında ısrar ederse program </a:t>
            </a:r>
            <a:r>
              <a:rPr lang="tr-TR" dirty="0" smtClean="0"/>
              <a:t>öğrencinin  </a:t>
            </a:r>
            <a:r>
              <a:rPr lang="tr-TR" dirty="0"/>
              <a:t>başka bir programa </a:t>
            </a:r>
            <a:r>
              <a:rPr lang="tr-TR" dirty="0" smtClean="0"/>
              <a:t>yönlendirir.</a:t>
            </a:r>
            <a:endParaRPr lang="tr-TR" dirty="0"/>
          </a:p>
          <a:p>
            <a:r>
              <a:rPr lang="tr-TR" dirty="0"/>
              <a:t>«Temel eğitim 4.-12. sınıf  </a:t>
            </a:r>
            <a:r>
              <a:rPr lang="tr-TR" dirty="0" smtClean="0"/>
              <a:t>kademesinde </a:t>
            </a:r>
            <a:r>
              <a:rPr lang="tr-TR" dirty="0"/>
              <a:t>Türkiye   genelinde okullarda okutulmakta olan İngilizce dersi kapsamında öğrencilerin yabancı dili kullanım seviyesini  arttırmaya yöneliktir .»</a:t>
            </a:r>
          </a:p>
          <a:p>
            <a:endParaRPr lang="tr-TR" dirty="0"/>
          </a:p>
          <a:p>
            <a:endParaRPr lang="tr-TR" dirty="0"/>
          </a:p>
        </p:txBody>
      </p:sp>
      <p:sp>
        <p:nvSpPr>
          <p:cNvPr id="2" name="Başlık 1"/>
          <p:cNvSpPr>
            <a:spLocks noGrp="1"/>
          </p:cNvSpPr>
          <p:nvPr>
            <p:ph type="title"/>
          </p:nvPr>
        </p:nvSpPr>
        <p:spPr/>
        <p:txBody>
          <a:bodyPr/>
          <a:lstStyle/>
          <a:p>
            <a:r>
              <a:rPr lang="tr-TR" sz="6500" dirty="0">
                <a:solidFill>
                  <a:srgbClr val="04617B"/>
                </a:solidFill>
              </a:rPr>
              <a:t>DynEd</a:t>
            </a:r>
            <a:endParaRPr lang="tr-TR" dirty="0"/>
          </a:p>
        </p:txBody>
      </p:sp>
    </p:spTree>
    <p:extLst>
      <p:ext uri="{BB962C8B-B14F-4D97-AF65-F5344CB8AC3E}">
        <p14:creationId xmlns:p14="http://schemas.microsoft.com/office/powerpoint/2010/main" val="282816854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39552" y="1052736"/>
            <a:ext cx="8229600" cy="4752528"/>
          </a:xfrm>
        </p:spPr>
        <p:txBody>
          <a:bodyPr>
            <a:normAutofit fontScale="25000" lnSpcReduction="20000"/>
          </a:bodyPr>
          <a:lstStyle/>
          <a:p>
            <a:endParaRPr lang="tr-TR" sz="4400" dirty="0" smtClean="0"/>
          </a:p>
          <a:p>
            <a:endParaRPr lang="tr-TR" sz="4400" dirty="0"/>
          </a:p>
          <a:p>
            <a:r>
              <a:rPr lang="tr-TR" sz="11200" dirty="0" smtClean="0"/>
              <a:t>Daha </a:t>
            </a:r>
            <a:r>
              <a:rPr lang="tr-TR" sz="11200" dirty="0"/>
              <a:t>önce «Kur sistemi» yerine </a:t>
            </a:r>
            <a:r>
              <a:rPr lang="tr-TR" sz="11200" dirty="0" smtClean="0"/>
              <a:t>İngilizce öğretmenleri </a:t>
            </a:r>
            <a:r>
              <a:rPr lang="tr-TR" sz="11200" dirty="0"/>
              <a:t>öğrencileri seviyelerine ya da Mastery Test puanlarına göre ünite </a:t>
            </a:r>
            <a:r>
              <a:rPr lang="tr-TR" sz="11200" dirty="0" smtClean="0"/>
              <a:t>açarlarken, şimdi </a:t>
            </a:r>
            <a:r>
              <a:rPr lang="tr-TR" sz="11200" dirty="0"/>
              <a:t>öğrenciler </a:t>
            </a:r>
            <a:r>
              <a:rPr lang="tr-TR" sz="11200" dirty="0">
                <a:solidFill>
                  <a:srgbClr val="FF0000"/>
                </a:solidFill>
              </a:rPr>
              <a:t>Placement Test</a:t>
            </a:r>
            <a:r>
              <a:rPr lang="tr-TR" sz="11200" dirty="0"/>
              <a:t>’ e girmeden DynEd içerisinde  çalışma gerçekleştiremezler .</a:t>
            </a:r>
          </a:p>
          <a:p>
            <a:r>
              <a:rPr lang="tr-TR" sz="11200" dirty="0"/>
              <a:t>Placement  Test ile belirlenen düzeye göre (ki bu test dört temel beceriyi kullanarak sistem üzerinde yapılmaktadır) öğrencilerimize çalışabilecekleri üniteler açılacaktır .</a:t>
            </a:r>
          </a:p>
          <a:p>
            <a:r>
              <a:rPr lang="tr-TR" sz="11200" dirty="0"/>
              <a:t>English for Success yazılımında var olan 7 üniteye 9 yeni ünite eklenmiştir. </a:t>
            </a:r>
          </a:p>
        </p:txBody>
      </p:sp>
      <p:sp>
        <p:nvSpPr>
          <p:cNvPr id="2" name="Başlık 1"/>
          <p:cNvSpPr>
            <a:spLocks noGrp="1"/>
          </p:cNvSpPr>
          <p:nvPr>
            <p:ph type="title"/>
          </p:nvPr>
        </p:nvSpPr>
        <p:spPr>
          <a:xfrm>
            <a:off x="457200" y="274638"/>
            <a:ext cx="8229600" cy="922114"/>
          </a:xfrm>
        </p:spPr>
        <p:txBody>
          <a:bodyPr/>
          <a:lstStyle/>
          <a:p>
            <a:r>
              <a:rPr lang="tr-TR" dirty="0" smtClean="0">
                <a:solidFill>
                  <a:srgbClr val="C00000"/>
                </a:solidFill>
              </a:rPr>
              <a:t>2017’de NELER DEĞİŞTİ?</a:t>
            </a:r>
            <a:endParaRPr lang="tr-TR" dirty="0">
              <a:solidFill>
                <a:srgbClr val="C00000"/>
              </a:solidFill>
            </a:endParaRPr>
          </a:p>
        </p:txBody>
      </p:sp>
    </p:spTree>
    <p:extLst>
      <p:ext uri="{BB962C8B-B14F-4D97-AF65-F5344CB8AC3E}">
        <p14:creationId xmlns:p14="http://schemas.microsoft.com/office/powerpoint/2010/main" val="232790309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fontScale="85000" lnSpcReduction="20000"/>
          </a:bodyPr>
          <a:lstStyle/>
          <a:p>
            <a:r>
              <a:rPr lang="tr-TR" dirty="0"/>
              <a:t> Tablet bilgisayarlarda kullanılması için android yazılımı sisteme ilave edilmiştir. </a:t>
            </a:r>
          </a:p>
          <a:p>
            <a:r>
              <a:rPr lang="tr-TR" dirty="0"/>
              <a:t> Öğretmenlerin kullanımına yönelik «Teacher Training» eklenmiştir.</a:t>
            </a:r>
          </a:p>
          <a:p>
            <a:pPr algn="just"/>
            <a:r>
              <a:rPr lang="tr-TR" dirty="0"/>
              <a:t>Öğrencilerin İngilizceyi en etkili biçimde öğrenmesini sağlamayı amaçlayan Dyned dil eğitim sisteminin verimli bir şekilde kullanılması amacıyla daha önceki yıllarda DynEd İngilizce Dil Eğitimi Sisteminde öğrencilerin kullanıcı olmalarına yönelik kayıtlar Bakanlığımız Eğitim Bilişim Ağı (EBA) üzerinden yapılmaktaydı. Ancak yaşanan çeşitli teknik sorunlar nedeniyle Sistemde yeni güncellemeler yapılmış olup  söz konusu kayıtlar </a:t>
            </a:r>
            <a:r>
              <a:rPr lang="tr-TR" dirty="0">
                <a:solidFill>
                  <a:srgbClr val="FF0000"/>
                </a:solidFill>
              </a:rPr>
              <a:t>dynedkayityonetimisistemi.meb.gov.tr</a:t>
            </a:r>
            <a:r>
              <a:rPr lang="tr-TR" dirty="0"/>
              <a:t> adresi üzerinden yapılmaktadır.</a:t>
            </a:r>
          </a:p>
          <a:p>
            <a:endParaRPr lang="tr-TR" dirty="0"/>
          </a:p>
          <a:p>
            <a:endParaRPr lang="tr-TR" dirty="0"/>
          </a:p>
        </p:txBody>
      </p:sp>
      <p:sp>
        <p:nvSpPr>
          <p:cNvPr id="2" name="Başlık 1"/>
          <p:cNvSpPr>
            <a:spLocks noGrp="1"/>
          </p:cNvSpPr>
          <p:nvPr>
            <p:ph type="title"/>
          </p:nvPr>
        </p:nvSpPr>
        <p:spPr>
          <a:solidFill>
            <a:schemeClr val="accent3"/>
          </a:solidFill>
        </p:spPr>
        <p:txBody>
          <a:bodyPr/>
          <a:lstStyle/>
          <a:p>
            <a:r>
              <a:rPr lang="tr-TR" sz="6500" dirty="0">
                <a:solidFill>
                  <a:srgbClr val="04617B"/>
                </a:solidFill>
              </a:rPr>
              <a:t>DynEd</a:t>
            </a:r>
            <a:endParaRPr lang="tr-TR" dirty="0"/>
          </a:p>
        </p:txBody>
      </p:sp>
    </p:spTree>
    <p:extLst>
      <p:ext uri="{BB962C8B-B14F-4D97-AF65-F5344CB8AC3E}">
        <p14:creationId xmlns:p14="http://schemas.microsoft.com/office/powerpoint/2010/main" val="147988185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fontScale="77500" lnSpcReduction="20000"/>
          </a:bodyPr>
          <a:lstStyle/>
          <a:p>
            <a:r>
              <a:rPr lang="tr-TR" dirty="0"/>
              <a:t>1 - Okul Kayıt İşlemlerinin Yönetimi </a:t>
            </a:r>
            <a:r>
              <a:rPr lang="tr-TR" dirty="0">
                <a:solidFill>
                  <a:srgbClr val="FF0000"/>
                </a:solidFill>
              </a:rPr>
              <a:t>http://dynedkayityonetimisistemi.meb.tr</a:t>
            </a:r>
          </a:p>
          <a:p>
            <a:r>
              <a:rPr lang="tr-TR" dirty="0"/>
              <a:t>Okul Yöneticilerinin tüm sınıf ve öğretmen ve öğrenci kayıtlarını düzenlemesi için</a:t>
            </a:r>
          </a:p>
          <a:p>
            <a:r>
              <a:rPr lang="tr-TR" dirty="0"/>
              <a:t>2 - DynEd Yazılımları </a:t>
            </a:r>
            <a:r>
              <a:rPr lang="tr-TR" dirty="0">
                <a:solidFill>
                  <a:srgbClr val="FF0000"/>
                </a:solidFill>
              </a:rPr>
              <a:t>http://</a:t>
            </a:r>
            <a:r>
              <a:rPr lang="tr-TR" dirty="0" smtClean="0">
                <a:solidFill>
                  <a:srgbClr val="FF0000"/>
                </a:solidFill>
              </a:rPr>
              <a:t>web2.dyned.com/download/student.shtml.tur</a:t>
            </a:r>
            <a:endParaRPr lang="tr-TR" dirty="0">
              <a:solidFill>
                <a:srgbClr val="FF0000"/>
              </a:solidFill>
            </a:endParaRPr>
          </a:p>
          <a:p>
            <a:r>
              <a:rPr lang="tr-TR" dirty="0" smtClean="0"/>
              <a:t>Öğrencilerin ve Öğretmenlerin kendi cihazlarında öğrenci çalışmalarını </a:t>
            </a:r>
            <a:r>
              <a:rPr lang="tr-TR" dirty="0"/>
              <a:t>izlemeleri için</a:t>
            </a:r>
          </a:p>
          <a:p>
            <a:r>
              <a:rPr lang="tr-TR" dirty="0"/>
              <a:t>3 - DynEd Analytics </a:t>
            </a:r>
            <a:r>
              <a:rPr lang="tr-TR" dirty="0">
                <a:solidFill>
                  <a:srgbClr val="FF0000"/>
                </a:solidFill>
              </a:rPr>
              <a:t>https://dyned.com/raporlar</a:t>
            </a:r>
          </a:p>
          <a:p>
            <a:r>
              <a:rPr lang="tr-TR" dirty="0"/>
              <a:t>MEB ve İller bazında Genel Müdürlükler, Okul Türleri, İl ve İlçeler, Okullar, Sınıf Düzeyleri</a:t>
            </a:r>
          </a:p>
          <a:p>
            <a:r>
              <a:rPr lang="tr-TR" dirty="0"/>
              <a:t>ve Okullar bazında Sınıf, Öğretmen ve Öğrenci verilerin toplu olarak izlenmesi için</a:t>
            </a:r>
          </a:p>
          <a:p>
            <a:endParaRPr lang="tr-TR" dirty="0"/>
          </a:p>
        </p:txBody>
      </p:sp>
      <p:sp>
        <p:nvSpPr>
          <p:cNvPr id="2" name="Başlık 1"/>
          <p:cNvSpPr>
            <a:spLocks noGrp="1"/>
          </p:cNvSpPr>
          <p:nvPr>
            <p:ph type="title"/>
          </p:nvPr>
        </p:nvSpPr>
        <p:spPr/>
        <p:txBody>
          <a:bodyPr>
            <a:normAutofit fontScale="90000"/>
          </a:bodyPr>
          <a:lstStyle/>
          <a:p>
            <a:r>
              <a:rPr lang="tr-TR" dirty="0">
                <a:solidFill>
                  <a:schemeClr val="tx2">
                    <a:lumMod val="75000"/>
                  </a:schemeClr>
                </a:solidFill>
              </a:rPr>
              <a:t>DynEd Yönetimine ve Yazılımlarına Ulaşım?</a:t>
            </a:r>
          </a:p>
        </p:txBody>
      </p:sp>
    </p:spTree>
    <p:extLst>
      <p:ext uri="{BB962C8B-B14F-4D97-AF65-F5344CB8AC3E}">
        <p14:creationId xmlns:p14="http://schemas.microsoft.com/office/powerpoint/2010/main" val="325799015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alga Biçimi">
  <a:themeElements>
    <a:clrScheme name="Dalga Biçimi">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Dalga Biçimi">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alga Biçimi">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615</TotalTime>
  <Words>1153</Words>
  <Application>Microsoft Office PowerPoint</Application>
  <PresentationFormat>Ekran Gösterisi (4:3)</PresentationFormat>
  <Paragraphs>83</Paragraphs>
  <Slides>19</Slides>
  <Notes>0</Notes>
  <HiddenSlides>0</HiddenSlides>
  <MMClips>0</MMClips>
  <ScaleCrop>false</ScaleCrop>
  <HeadingPairs>
    <vt:vector size="4" baseType="variant">
      <vt:variant>
        <vt:lpstr>Tema</vt:lpstr>
      </vt:variant>
      <vt:variant>
        <vt:i4>1</vt:i4>
      </vt:variant>
      <vt:variant>
        <vt:lpstr>Slayt Başlıkları</vt:lpstr>
      </vt:variant>
      <vt:variant>
        <vt:i4>19</vt:i4>
      </vt:variant>
    </vt:vector>
  </HeadingPairs>
  <TitlesOfParts>
    <vt:vector size="20" baseType="lpstr">
      <vt:lpstr>Dalga Biçimi</vt:lpstr>
      <vt:lpstr>                        2017</vt:lpstr>
      <vt:lpstr>DynEd</vt:lpstr>
      <vt:lpstr>DYNED NEDİR? NE SAĞLAR?</vt:lpstr>
      <vt:lpstr>DYNED NEDEN BAŞARILIDIR?</vt:lpstr>
      <vt:lpstr>DynEd</vt:lpstr>
      <vt:lpstr>DynEd</vt:lpstr>
      <vt:lpstr>2017’de NELER DEĞİŞTİ?</vt:lpstr>
      <vt:lpstr>DynEd</vt:lpstr>
      <vt:lpstr>DynEd Yönetimine ve Yazılımlarına Ulaşım?</vt:lpstr>
      <vt:lpstr>DynEd Kayıt Yönetimi Sistemi</vt:lpstr>
      <vt:lpstr> DİĞER PROGRAMLARDAN FARKI NEDİR? </vt:lpstr>
      <vt:lpstr>DYNED DESTEK YAZILIMLARI</vt:lpstr>
      <vt:lpstr>RECORDS MANAGER</vt:lpstr>
      <vt:lpstr>DynEd</vt:lpstr>
      <vt:lpstr>COMPLETION PERCENTAGE</vt:lpstr>
      <vt:lpstr>TUTOR</vt:lpstr>
      <vt:lpstr>DynEd</vt:lpstr>
      <vt:lpstr>DynEd</vt:lpstr>
      <vt:lpstr>DynEd</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DynEd</dc:title>
  <dc:creator>xx</dc:creator>
  <cp:lastModifiedBy>Pc</cp:lastModifiedBy>
  <cp:revision>29</cp:revision>
  <dcterms:created xsi:type="dcterms:W3CDTF">2017-10-04T07:54:05Z</dcterms:created>
  <dcterms:modified xsi:type="dcterms:W3CDTF">2017-10-25T09:05:51Z</dcterms:modified>
</cp:coreProperties>
</file>